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55" r:id="rId1"/>
  </p:sldMasterIdLst>
  <p:notesMasterIdLst>
    <p:notesMasterId r:id="rId25"/>
  </p:notesMasterIdLst>
  <p:sldIdLst>
    <p:sldId id="308" r:id="rId2"/>
    <p:sldId id="351" r:id="rId3"/>
    <p:sldId id="306" r:id="rId4"/>
    <p:sldId id="326" r:id="rId5"/>
    <p:sldId id="364" r:id="rId6"/>
    <p:sldId id="369" r:id="rId7"/>
    <p:sldId id="370" r:id="rId8"/>
    <p:sldId id="352" r:id="rId9"/>
    <p:sldId id="371" r:id="rId10"/>
    <p:sldId id="372" r:id="rId11"/>
    <p:sldId id="357" r:id="rId12"/>
    <p:sldId id="375" r:id="rId13"/>
    <p:sldId id="376" r:id="rId14"/>
    <p:sldId id="346" r:id="rId15"/>
    <p:sldId id="329" r:id="rId16"/>
    <p:sldId id="341" r:id="rId17"/>
    <p:sldId id="336" r:id="rId18"/>
    <p:sldId id="359" r:id="rId19"/>
    <p:sldId id="337" r:id="rId20"/>
    <p:sldId id="373" r:id="rId21"/>
    <p:sldId id="374" r:id="rId22"/>
    <p:sldId id="358" r:id="rId23"/>
    <p:sldId id="348" r:id="rId24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8"/>
    <a:srgbClr val="CC00CC"/>
    <a:srgbClr val="7FB5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1699" cy="461804"/>
          </a:xfrm>
          <a:prstGeom prst="rect">
            <a:avLst/>
          </a:prstGeom>
        </p:spPr>
        <p:txBody>
          <a:bodyPr vert="horz" lIns="92486" tIns="46243" rIns="92486" bIns="462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1"/>
            <a:ext cx="3011699" cy="461804"/>
          </a:xfrm>
          <a:prstGeom prst="rect">
            <a:avLst/>
          </a:prstGeom>
        </p:spPr>
        <p:txBody>
          <a:bodyPr vert="horz" lIns="92486" tIns="46243" rIns="92486" bIns="46243" rtlCol="0"/>
          <a:lstStyle>
            <a:lvl1pPr algn="r">
              <a:defRPr sz="1200"/>
            </a:lvl1pPr>
          </a:lstStyle>
          <a:p>
            <a:fld id="{CA526DEC-1AA0-4921-A411-B5709D701BBD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6" tIns="46243" rIns="92486" bIns="4624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6" tIns="46243" rIns="92486" bIns="4624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11699" cy="461804"/>
          </a:xfrm>
          <a:prstGeom prst="rect">
            <a:avLst/>
          </a:prstGeom>
        </p:spPr>
        <p:txBody>
          <a:bodyPr vert="horz" lIns="92486" tIns="46243" rIns="92486" bIns="4624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9"/>
            <a:ext cx="3011699" cy="461804"/>
          </a:xfrm>
          <a:prstGeom prst="rect">
            <a:avLst/>
          </a:prstGeom>
        </p:spPr>
        <p:txBody>
          <a:bodyPr vert="horz" lIns="92486" tIns="46243" rIns="92486" bIns="46243" rtlCol="0" anchor="b"/>
          <a:lstStyle>
            <a:lvl1pPr algn="r">
              <a:defRPr sz="1200"/>
            </a:lvl1pPr>
          </a:lstStyle>
          <a:p>
            <a:fld id="{C6C85353-EF53-4306-9EC6-F789C62E1D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56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85353-EF53-4306-9EC6-F789C62E1D9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65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5BAAFBC5-2947-4328-8BD4-A94384D24FB8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778D5497-56F8-458A-8945-E63AD071E15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4839731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FBC5-2947-4328-8BD4-A94384D24FB8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5497-56F8-458A-8945-E63AD071E1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83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FBC5-2947-4328-8BD4-A94384D24FB8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5497-56F8-458A-8945-E63AD071E1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676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FBC5-2947-4328-8BD4-A94384D24FB8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5497-56F8-458A-8945-E63AD071E1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438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FBC5-2947-4328-8BD4-A94384D24FB8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5497-56F8-458A-8945-E63AD071E1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439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FBC5-2947-4328-8BD4-A94384D24FB8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5497-56F8-458A-8945-E63AD071E1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459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FBC5-2947-4328-8BD4-A94384D24FB8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5497-56F8-458A-8945-E63AD071E1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267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FBC5-2947-4328-8BD4-A94384D24FB8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5497-56F8-458A-8945-E63AD071E1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336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FBC5-2947-4328-8BD4-A94384D24FB8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5497-56F8-458A-8945-E63AD071E1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510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5BAAFBC5-2947-4328-8BD4-A94384D24FB8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778D5497-56F8-458A-8945-E63AD071E1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5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FBC5-2947-4328-8BD4-A94384D24FB8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778D5497-56F8-458A-8945-E63AD071E1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71130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FBC5-2947-4328-8BD4-A94384D24FB8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5497-56F8-458A-8945-E63AD071E1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3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FBC5-2947-4328-8BD4-A94384D24FB8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5497-56F8-458A-8945-E63AD071E1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137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FBC5-2947-4328-8BD4-A94384D24FB8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5497-56F8-458A-8945-E63AD071E1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6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FBC5-2947-4328-8BD4-A94384D24FB8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5497-56F8-458A-8945-E63AD071E1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390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FBC5-2947-4328-8BD4-A94384D24FB8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5497-56F8-458A-8945-E63AD071E1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2485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FBC5-2947-4328-8BD4-A94384D24FB8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5497-56F8-458A-8945-E63AD071E1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62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AAFBC5-2947-4328-8BD4-A94384D24FB8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8D5497-56F8-458A-8945-E63AD071E1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3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6" r:id="rId1"/>
    <p:sldLayoutId id="2147484857" r:id="rId2"/>
    <p:sldLayoutId id="2147484858" r:id="rId3"/>
    <p:sldLayoutId id="2147484859" r:id="rId4"/>
    <p:sldLayoutId id="2147484860" r:id="rId5"/>
    <p:sldLayoutId id="2147484861" r:id="rId6"/>
    <p:sldLayoutId id="2147484862" r:id="rId7"/>
    <p:sldLayoutId id="2147484863" r:id="rId8"/>
    <p:sldLayoutId id="2147484864" r:id="rId9"/>
    <p:sldLayoutId id="2147484865" r:id="rId10"/>
    <p:sldLayoutId id="2147484866" r:id="rId11"/>
    <p:sldLayoutId id="2147484867" r:id="rId12"/>
    <p:sldLayoutId id="2147484868" r:id="rId13"/>
    <p:sldLayoutId id="2147484869" r:id="rId14"/>
    <p:sldLayoutId id="2147484870" r:id="rId15"/>
    <p:sldLayoutId id="2147484871" r:id="rId16"/>
    <p:sldLayoutId id="21474848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7476744" cy="2743200"/>
          </a:xfrm>
        </p:spPr>
        <p:txBody>
          <a:bodyPr>
            <a:noAutofit/>
          </a:bodyPr>
          <a:lstStyle/>
          <a:p>
            <a:pPr algn="l"/>
            <a:r>
              <a:rPr lang="en-CA" sz="7200" b="1" dirty="0" smtClean="0">
                <a:solidFill>
                  <a:schemeClr val="bg1"/>
                </a:solidFill>
              </a:rPr>
              <a:t>Accreditation Webinar</a:t>
            </a:r>
            <a:endParaRPr lang="en-US" sz="72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6"/>
            <a:ext cx="9144000" cy="685330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0" y="2209800"/>
            <a:ext cx="8153400" cy="335514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CA" sz="8000" b="1" dirty="0" smtClean="0">
                <a:solidFill>
                  <a:schemeClr val="bg1"/>
                </a:solidFill>
              </a:rPr>
              <a:t>2022 </a:t>
            </a:r>
          </a:p>
          <a:p>
            <a:pPr algn="l"/>
            <a:r>
              <a:rPr lang="en-CA" sz="8000" b="1" dirty="0" smtClean="0">
                <a:solidFill>
                  <a:schemeClr val="bg1"/>
                </a:solidFill>
              </a:rPr>
              <a:t>Annual</a:t>
            </a:r>
            <a:r>
              <a:rPr lang="en-CA" sz="8000" b="1" dirty="0" smtClean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n-CA" sz="8000" b="1" dirty="0" smtClean="0">
                <a:solidFill>
                  <a:schemeClr val="bg1"/>
                </a:solidFill>
              </a:rPr>
              <a:t>Report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57800" y="5867400"/>
            <a:ext cx="350520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CA" sz="1800" b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98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C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0"/>
            <a:ext cx="7704667" cy="1066800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 smtClean="0">
                <a:solidFill>
                  <a:schemeClr val="bg1"/>
                </a:solidFill>
                <a:latin typeface="+mn-lt"/>
              </a:rPr>
              <a:t>Key Activities</a:t>
            </a:r>
            <a:endParaRPr lang="en-US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30480" y="6396568"/>
            <a:ext cx="651934" cy="381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000" b="1" dirty="0" smtClean="0">
                <a:solidFill>
                  <a:srgbClr val="0060A8"/>
                </a:solidFill>
                <a:latin typeface="Calibri" panose="020F0502020204030204" pitchFamily="34" charset="0"/>
              </a:rPr>
              <a:t>6</a:t>
            </a:r>
            <a:endParaRPr lang="en-US" sz="2000" b="1" dirty="0">
              <a:solidFill>
                <a:srgbClr val="0060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704694" y="1038922"/>
            <a:ext cx="7967134" cy="533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600" dirty="0" smtClean="0">
                <a:solidFill>
                  <a:srgbClr val="0060A8"/>
                </a:solidFill>
              </a:rPr>
              <a:t>1</a:t>
            </a:r>
            <a:r>
              <a:rPr lang="en-CA" sz="3200" dirty="0" smtClean="0">
                <a:solidFill>
                  <a:srgbClr val="0060A8"/>
                </a:solidFill>
              </a:rPr>
              <a:t>. </a:t>
            </a:r>
            <a:r>
              <a:rPr lang="en-CA" sz="3500" dirty="0">
                <a:solidFill>
                  <a:srgbClr val="0060A8"/>
                </a:solidFill>
              </a:rPr>
              <a:t>Conduct program </a:t>
            </a:r>
            <a:r>
              <a:rPr lang="en-CA" sz="3500" dirty="0" smtClean="0">
                <a:solidFill>
                  <a:srgbClr val="0060A8"/>
                </a:solidFill>
              </a:rPr>
              <a:t>audits – audit in progress</a:t>
            </a:r>
            <a:endParaRPr lang="en-CA" sz="2200" dirty="0">
              <a:solidFill>
                <a:srgbClr val="0060A8"/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842122" y="6193428"/>
            <a:ext cx="7692278" cy="494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/>
              <a:buNone/>
            </a:pPr>
            <a:endParaRPr lang="en-US" sz="1200" dirty="0" smtClean="0">
              <a:solidFill>
                <a:srgbClr val="0060A8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290311"/>
              </p:ext>
            </p:extLst>
          </p:nvPr>
        </p:nvGraphicFramePr>
        <p:xfrm>
          <a:off x="370416" y="1588225"/>
          <a:ext cx="8403167" cy="2942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6567">
                  <a:extLst>
                    <a:ext uri="{9D8B030D-6E8A-4147-A177-3AD203B41FA5}">
                      <a16:colId xmlns:a16="http://schemas.microsoft.com/office/drawing/2014/main" val="3318450652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585297469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17029135"/>
                    </a:ext>
                  </a:extLst>
                </a:gridCol>
              </a:tblGrid>
              <a:tr h="302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Educational</a:t>
                      </a:r>
                      <a:r>
                        <a:rPr lang="en-CA" sz="18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Institution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Program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Particulars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6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473306"/>
                  </a:ext>
                </a:extLst>
              </a:tr>
              <a:tr h="2671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NSCC 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Construction Management Technology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Site visit conducted Nov 3,</a:t>
                      </a:r>
                      <a:r>
                        <a:rPr lang="en-CA" sz="16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audit ongoing</a:t>
                      </a:r>
                      <a:endParaRPr lang="en-CA" sz="1600" b="0" dirty="0" smtClean="0">
                        <a:solidFill>
                          <a:srgbClr val="0060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7370658"/>
                  </a:ext>
                </a:extLst>
              </a:tr>
              <a:tr h="2671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NSCC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Survey Technician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Site visit conducted Nov 10, not accredited, audit ongoing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9457316"/>
                  </a:ext>
                </a:extLst>
              </a:tr>
              <a:tr h="2671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NSCC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Architectural Engineering Technician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Site visit conducted Dec</a:t>
                      </a:r>
                      <a:r>
                        <a:rPr lang="en-CA" sz="16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CA" sz="16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audit ongoing</a:t>
                      </a:r>
                      <a:endParaRPr lang="en-CA" sz="1600" b="0" dirty="0" smtClean="0">
                        <a:solidFill>
                          <a:srgbClr val="0060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4957998"/>
                  </a:ext>
                </a:extLst>
              </a:tr>
              <a:tr h="2671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Seneca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Civil Engineering Technology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not accredited, audit ongoing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0898689"/>
                  </a:ext>
                </a:extLst>
              </a:tr>
              <a:tr h="2671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SAIT 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Power Engineering Technology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not accredited, audit ongoing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5072706"/>
                  </a:ext>
                </a:extLst>
              </a:tr>
              <a:tr h="2671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SAIT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Welding Engineering Technology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Site visit conducted May 30, audit ongoing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6746897"/>
                  </a:ext>
                </a:extLst>
              </a:tr>
              <a:tr h="2671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RRC Polytech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Geomatics Engineering Technology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not accredited, audit ongoing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4644676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68" y="6356347"/>
            <a:ext cx="2286000" cy="49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06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C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0"/>
            <a:ext cx="7704667" cy="1066800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 smtClean="0">
                <a:solidFill>
                  <a:schemeClr val="bg1"/>
                </a:solidFill>
                <a:latin typeface="+mn-lt"/>
              </a:rPr>
              <a:t>Key Activities</a:t>
            </a:r>
            <a:endParaRPr lang="en-US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30480" y="6396568"/>
            <a:ext cx="651934" cy="381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000" b="1" dirty="0" smtClean="0">
                <a:solidFill>
                  <a:srgbClr val="0060A8"/>
                </a:solidFill>
                <a:latin typeface="Calibri" panose="020F0502020204030204" pitchFamily="34" charset="0"/>
              </a:rPr>
              <a:t>14</a:t>
            </a:r>
            <a:endParaRPr lang="en-US" sz="2000" b="1" dirty="0">
              <a:solidFill>
                <a:srgbClr val="0060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704694" y="1208199"/>
            <a:ext cx="7967134" cy="53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200" dirty="0" smtClean="0">
                <a:solidFill>
                  <a:srgbClr val="0060A8"/>
                </a:solidFill>
              </a:rPr>
              <a:t>1. </a:t>
            </a:r>
            <a:r>
              <a:rPr lang="en-CA" sz="3200" dirty="0">
                <a:solidFill>
                  <a:srgbClr val="0060A8"/>
                </a:solidFill>
              </a:rPr>
              <a:t>Conduct program </a:t>
            </a:r>
            <a:r>
              <a:rPr lang="en-CA" sz="3200" dirty="0" smtClean="0">
                <a:solidFill>
                  <a:srgbClr val="0060A8"/>
                </a:solidFill>
              </a:rPr>
              <a:t>audits – applications received </a:t>
            </a:r>
            <a:endParaRPr lang="en-CA" sz="3200" dirty="0">
              <a:solidFill>
                <a:srgbClr val="0060A8"/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842122" y="6193428"/>
            <a:ext cx="7692278" cy="494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/>
              <a:buNone/>
            </a:pPr>
            <a:endParaRPr lang="en-US" sz="1200" dirty="0" smtClean="0">
              <a:solidFill>
                <a:srgbClr val="0060A8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664338"/>
              </p:ext>
            </p:extLst>
          </p:nvPr>
        </p:nvGraphicFramePr>
        <p:xfrm>
          <a:off x="381000" y="1977960"/>
          <a:ext cx="8382000" cy="4363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318450652"/>
                    </a:ext>
                  </a:extLst>
                </a:gridCol>
                <a:gridCol w="4593167">
                  <a:extLst>
                    <a:ext uri="{9D8B030D-6E8A-4147-A177-3AD203B41FA5}">
                      <a16:colId xmlns:a16="http://schemas.microsoft.com/office/drawing/2014/main" val="1585297469"/>
                    </a:ext>
                  </a:extLst>
                </a:gridCol>
                <a:gridCol w="2264833">
                  <a:extLst>
                    <a:ext uri="{9D8B030D-6E8A-4147-A177-3AD203B41FA5}">
                      <a16:colId xmlns:a16="http://schemas.microsoft.com/office/drawing/2014/main" val="17029135"/>
                    </a:ext>
                  </a:extLst>
                </a:gridCol>
              </a:tblGrid>
              <a:tr h="3024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Educational</a:t>
                      </a:r>
                      <a:r>
                        <a:rPr lang="en-CA" sz="18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Institution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Program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Particulars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6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473306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</a:rPr>
                        <a:t>Centennial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</a:rPr>
                        <a:t>Biotechnology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(renewal)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052022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</a:rPr>
                        <a:t>Centennial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</a:rPr>
                        <a:t>Biotechnology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</a:rPr>
                        <a:t> – Advanced</a:t>
                      </a:r>
                      <a:endParaRPr lang="en-US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(renewal)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1229388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</a:rPr>
                        <a:t>Centennial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Computer Systems Technology 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</a:rPr>
                        <a:t>–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Networking 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(renewal)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8274182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</a:rPr>
                        <a:t>Centennial</a:t>
                      </a:r>
                      <a:endParaRPr lang="en-CA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Computer Systems </a:t>
                      </a: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Technician 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</a:rPr>
                        <a:t>–</a:t>
                      </a: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Networking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(renewal)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1742011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</a:rPr>
                        <a:t>Centennial</a:t>
                      </a:r>
                      <a:endParaRPr lang="en-CA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Electronics Engineering Technology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(renewal)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8568483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</a:rPr>
                        <a:t>Centennial</a:t>
                      </a:r>
                      <a:endParaRPr lang="en-CA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Electronics Engineering Technician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(renewal)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7159322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</a:rPr>
                        <a:t>Centennial</a:t>
                      </a:r>
                      <a:endParaRPr lang="en-CA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Environmental Technician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(renewal)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7839982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</a:rPr>
                        <a:t>Centennial</a:t>
                      </a:r>
                      <a:endParaRPr lang="en-CA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Environmental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Technology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(renewal)</a:t>
                      </a:r>
                      <a:endParaRPr lang="en-CA" sz="1600" b="0" dirty="0" smtClean="0">
                        <a:solidFill>
                          <a:srgbClr val="0060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6582704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</a:rPr>
                        <a:t>Centennial</a:t>
                      </a:r>
                      <a:endParaRPr lang="en-CA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Food Science Technology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(renewal)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6028495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College</a:t>
                      </a: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New Caledonia</a:t>
                      </a:r>
                      <a:endParaRPr lang="en-CA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Civil Engineering Technology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(new)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6600293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Fleming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Electrical Engineering Technician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(new)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5442110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Holland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Bioscience Technology	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(CTAB)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9256503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6342764"/>
            <a:ext cx="2286000" cy="49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25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C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0"/>
            <a:ext cx="7704667" cy="1066800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 smtClean="0">
                <a:solidFill>
                  <a:schemeClr val="bg1"/>
                </a:solidFill>
                <a:latin typeface="+mn-lt"/>
              </a:rPr>
              <a:t>Key Activities</a:t>
            </a:r>
            <a:endParaRPr lang="en-US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30480" y="6396568"/>
            <a:ext cx="651934" cy="381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000" b="1" dirty="0" smtClean="0">
                <a:solidFill>
                  <a:srgbClr val="0060A8"/>
                </a:solidFill>
                <a:latin typeface="Calibri" panose="020F0502020204030204" pitchFamily="34" charset="0"/>
              </a:rPr>
              <a:t>14</a:t>
            </a:r>
            <a:endParaRPr lang="en-US" sz="2000" b="1" dirty="0">
              <a:solidFill>
                <a:srgbClr val="0060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704694" y="1250583"/>
            <a:ext cx="7967134" cy="53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200" dirty="0" smtClean="0">
                <a:solidFill>
                  <a:srgbClr val="0060A8"/>
                </a:solidFill>
              </a:rPr>
              <a:t>1. </a:t>
            </a:r>
            <a:r>
              <a:rPr lang="en-CA" sz="3200" dirty="0">
                <a:solidFill>
                  <a:srgbClr val="0060A8"/>
                </a:solidFill>
              </a:rPr>
              <a:t>Conduct program </a:t>
            </a:r>
            <a:r>
              <a:rPr lang="en-CA" sz="3200" dirty="0" smtClean="0">
                <a:solidFill>
                  <a:srgbClr val="0060A8"/>
                </a:solidFill>
              </a:rPr>
              <a:t>audits – applications received </a:t>
            </a:r>
            <a:endParaRPr lang="en-CA" sz="3200" dirty="0">
              <a:solidFill>
                <a:srgbClr val="0060A8"/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842122" y="6193428"/>
            <a:ext cx="7692278" cy="494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/>
              <a:buNone/>
            </a:pPr>
            <a:endParaRPr lang="en-US" sz="1200" dirty="0" smtClean="0">
              <a:solidFill>
                <a:srgbClr val="0060A8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9760"/>
              </p:ext>
            </p:extLst>
          </p:nvPr>
        </p:nvGraphicFramePr>
        <p:xfrm>
          <a:off x="381000" y="2111243"/>
          <a:ext cx="8382000" cy="4178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6567">
                  <a:extLst>
                    <a:ext uri="{9D8B030D-6E8A-4147-A177-3AD203B41FA5}">
                      <a16:colId xmlns:a16="http://schemas.microsoft.com/office/drawing/2014/main" val="3318450652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1585297469"/>
                    </a:ext>
                  </a:extLst>
                </a:gridCol>
                <a:gridCol w="2264833">
                  <a:extLst>
                    <a:ext uri="{9D8B030D-6E8A-4147-A177-3AD203B41FA5}">
                      <a16:colId xmlns:a16="http://schemas.microsoft.com/office/drawing/2014/main" val="17029135"/>
                    </a:ext>
                  </a:extLst>
                </a:gridCol>
              </a:tblGrid>
              <a:tr h="3024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Educational</a:t>
                      </a:r>
                      <a:r>
                        <a:rPr lang="en-CA" sz="18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Institution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Program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Particulars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6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473306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Lethbridge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Geomatics Engineering Technology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(renewal)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9115034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NAIT</a:t>
                      </a:r>
                      <a:endParaRPr lang="en-CA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Biomedical Engineering Technology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(renewal)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4031642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NAIT</a:t>
                      </a:r>
                      <a:endParaRPr lang="en-CA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Electronics Engineering Technology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(renewal)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6233853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NAIT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Electrical Engineering Technology	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(renewal)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1172287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NAIT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Chemical Technology 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(renewal)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5750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NAIT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Geoscience Technology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(renewal)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8274182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NAIT</a:t>
                      </a:r>
                      <a:endParaRPr lang="en-CA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Wireless Systems Engineering Technology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(new)</a:t>
                      </a:r>
                      <a:endParaRPr lang="en-CA" sz="1600" b="0" dirty="0" smtClean="0">
                        <a:solidFill>
                          <a:srgbClr val="0060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4838667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NBCC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Chemical Technology	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(CTAB)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0459838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NBCC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Industrial Control Technology	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(CTAB)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8568483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NBCC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Environmental Technology	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(CTAB)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7159322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NBCC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 Control Technician	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(CTAB)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6600293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NBCC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Industrial Control Technology	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(CTAB)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35348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278563"/>
            <a:ext cx="2286000" cy="49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11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C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0"/>
            <a:ext cx="7704667" cy="1066800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 smtClean="0">
                <a:solidFill>
                  <a:schemeClr val="bg1"/>
                </a:solidFill>
                <a:latin typeface="+mn-lt"/>
              </a:rPr>
              <a:t>Key Activities</a:t>
            </a:r>
            <a:endParaRPr lang="en-US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30480" y="6396568"/>
            <a:ext cx="651934" cy="381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000" b="1" dirty="0" smtClean="0">
                <a:solidFill>
                  <a:srgbClr val="0060A8"/>
                </a:solidFill>
                <a:latin typeface="Calibri" panose="020F0502020204030204" pitchFamily="34" charset="0"/>
              </a:rPr>
              <a:t>14</a:t>
            </a:r>
            <a:endParaRPr lang="en-US" sz="2000" b="1" dirty="0">
              <a:solidFill>
                <a:srgbClr val="0060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704694" y="1250583"/>
            <a:ext cx="7967134" cy="53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200" dirty="0" smtClean="0">
                <a:solidFill>
                  <a:srgbClr val="0060A8"/>
                </a:solidFill>
              </a:rPr>
              <a:t>1. </a:t>
            </a:r>
            <a:r>
              <a:rPr lang="en-CA" sz="3200" dirty="0">
                <a:solidFill>
                  <a:srgbClr val="0060A8"/>
                </a:solidFill>
              </a:rPr>
              <a:t>Conduct program </a:t>
            </a:r>
            <a:r>
              <a:rPr lang="en-CA" sz="3200" dirty="0" smtClean="0">
                <a:solidFill>
                  <a:srgbClr val="0060A8"/>
                </a:solidFill>
              </a:rPr>
              <a:t>audits – applications received </a:t>
            </a:r>
            <a:endParaRPr lang="en-CA" sz="3200" dirty="0">
              <a:solidFill>
                <a:srgbClr val="0060A8"/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842122" y="6193428"/>
            <a:ext cx="7692278" cy="494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/>
              <a:buNone/>
            </a:pPr>
            <a:endParaRPr lang="en-US" sz="1200" dirty="0" smtClean="0">
              <a:solidFill>
                <a:srgbClr val="0060A8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144726"/>
              </p:ext>
            </p:extLst>
          </p:nvPr>
        </p:nvGraphicFramePr>
        <p:xfrm>
          <a:off x="381000" y="2111243"/>
          <a:ext cx="8382000" cy="3270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6567">
                  <a:extLst>
                    <a:ext uri="{9D8B030D-6E8A-4147-A177-3AD203B41FA5}">
                      <a16:colId xmlns:a16="http://schemas.microsoft.com/office/drawing/2014/main" val="3318450652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1585297469"/>
                    </a:ext>
                  </a:extLst>
                </a:gridCol>
                <a:gridCol w="2264833">
                  <a:extLst>
                    <a:ext uri="{9D8B030D-6E8A-4147-A177-3AD203B41FA5}">
                      <a16:colId xmlns:a16="http://schemas.microsoft.com/office/drawing/2014/main" val="17029135"/>
                    </a:ext>
                  </a:extLst>
                </a:gridCol>
              </a:tblGrid>
              <a:tr h="3024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Educational</a:t>
                      </a:r>
                      <a:r>
                        <a:rPr lang="en-CA" sz="18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Institution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Program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Particulars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6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473306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Okanagan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Civil Engineering Technology	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(renewal)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9115034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Okanagan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Electronics Engineering Technology	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(renewal)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1172287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Okanagan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Mechanical Engineering Technology	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(renewal)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5750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Okanagan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 </a:t>
                      </a: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Engineering Technology	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(renewal)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8274182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Sask Poly</a:t>
                      </a:r>
                      <a:endParaRPr lang="en-CA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Bioscience Technology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(renewal)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0459838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Sask Poly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Chemical Technology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(renewal)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8568483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Sask Poly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Computer Automated Systems Technician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(renewal)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7159322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Sask Poly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Computer Engineering Technology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(renewal)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6600293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Sask Poly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Mechanical Engineering Technology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(renewal)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3824221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278563"/>
            <a:ext cx="2286000" cy="49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5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C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0"/>
            <a:ext cx="7704667" cy="1066800"/>
          </a:xfrm>
        </p:spPr>
        <p:txBody>
          <a:bodyPr>
            <a:normAutofit/>
          </a:bodyPr>
          <a:lstStyle/>
          <a:p>
            <a:r>
              <a:rPr lang="en-CA" sz="4800" b="1" dirty="0">
                <a:solidFill>
                  <a:schemeClr val="bg1"/>
                </a:solidFill>
              </a:rPr>
              <a:t>Key Activities</a:t>
            </a:r>
            <a:endParaRPr lang="en-US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30480" y="6396568"/>
            <a:ext cx="651934" cy="381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000" b="1" dirty="0" smtClean="0">
                <a:solidFill>
                  <a:srgbClr val="0060A8"/>
                </a:solidFill>
                <a:latin typeface="Calibri" panose="020F0502020204030204" pitchFamily="34" charset="0"/>
              </a:rPr>
              <a:t>17</a:t>
            </a:r>
            <a:endParaRPr lang="en-US" sz="2000" b="1" dirty="0">
              <a:solidFill>
                <a:srgbClr val="0060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719666" y="1096537"/>
            <a:ext cx="7704667" cy="847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200" dirty="0" smtClean="0">
                <a:solidFill>
                  <a:srgbClr val="0060A8"/>
                </a:solidFill>
              </a:rPr>
              <a:t>2. </a:t>
            </a:r>
            <a:r>
              <a:rPr lang="en-CA" sz="3200" dirty="0">
                <a:solidFill>
                  <a:srgbClr val="0060A8"/>
                </a:solidFill>
              </a:rPr>
              <a:t>Secure accreditation commitment from </a:t>
            </a:r>
            <a:r>
              <a:rPr lang="en-CA" sz="3200" dirty="0" smtClean="0">
                <a:solidFill>
                  <a:srgbClr val="0060A8"/>
                </a:solidFill>
              </a:rPr>
              <a:t>institutions/programs</a:t>
            </a:r>
            <a:endParaRPr lang="en-CA" sz="3200" dirty="0">
              <a:solidFill>
                <a:srgbClr val="0060A8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039856"/>
              </p:ext>
            </p:extLst>
          </p:nvPr>
        </p:nvGraphicFramePr>
        <p:xfrm>
          <a:off x="465666" y="2132232"/>
          <a:ext cx="8305801" cy="40520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9001">
                  <a:extLst>
                    <a:ext uri="{9D8B030D-6E8A-4147-A177-3AD203B41FA5}">
                      <a16:colId xmlns:a16="http://schemas.microsoft.com/office/drawing/2014/main" val="3318450652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1045466025"/>
                    </a:ext>
                  </a:extLst>
                </a:gridCol>
              </a:tblGrid>
              <a:tr h="44743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Activity </a:t>
                      </a:r>
                      <a:endParaRPr lang="en-US" sz="240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6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473306"/>
                  </a:ext>
                </a:extLst>
              </a:tr>
              <a:tr h="3917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Newly accredited program announcements	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Ongoing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6432772"/>
                  </a:ext>
                </a:extLst>
              </a:tr>
              <a:tr h="3917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Report</a:t>
                      </a:r>
                      <a:endParaRPr lang="en-CA" dirty="0" smtClean="0">
                        <a:solidFill>
                          <a:srgbClr val="0060A8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Provided to members in</a:t>
                      </a:r>
                      <a:r>
                        <a:rPr lang="en-CA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advance of</a:t>
                      </a:r>
                      <a:r>
                        <a:rPr lang="en-CA" sz="18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AGM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7423662"/>
                  </a:ext>
                </a:extLst>
              </a:tr>
              <a:tr h="3917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World Accreditation Day</a:t>
                      </a:r>
                      <a:endParaRPr lang="en-US" sz="1800" b="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activity in this period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0033315"/>
                  </a:ext>
                </a:extLst>
              </a:tr>
              <a:tr h="3917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Semi-annual update</a:t>
                      </a:r>
                      <a:endParaRPr lang="en-US" sz="1800" b="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activity in this period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8053927"/>
                  </a:ext>
                </a:extLst>
              </a:tr>
              <a:tr h="3917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Technology Report Contest winner announcement	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be announced February 2023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4157336"/>
                  </a:ext>
                </a:extLst>
              </a:tr>
              <a:tr h="3917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World Standards Day	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activity in this period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4032504"/>
                  </a:ext>
                </a:extLst>
              </a:tr>
              <a:tr h="3917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New accreditation model and automated announcement	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TAC 2.0 paused in absence of ED, transition to </a:t>
                      </a:r>
                      <a:r>
                        <a:rPr lang="en-CA" sz="1800" b="0" baseline="0" dirty="0" err="1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Edvera</a:t>
                      </a:r>
                      <a:r>
                        <a:rPr lang="en-CA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accreditation portal </a:t>
                      </a:r>
                      <a:r>
                        <a:rPr lang="en-CA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progress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9113226"/>
                  </a:ext>
                </a:extLst>
              </a:tr>
              <a:tr h="3917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Revised standards announcement	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activity in this period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180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922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C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0"/>
            <a:ext cx="7704667" cy="1066800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 smtClean="0">
                <a:solidFill>
                  <a:schemeClr val="bg1"/>
                </a:solidFill>
                <a:latin typeface="+mn-lt"/>
              </a:rPr>
              <a:t>Key Activities</a:t>
            </a:r>
            <a:endParaRPr lang="en-US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30480" y="6396568"/>
            <a:ext cx="651934" cy="381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000" b="1" dirty="0" smtClean="0">
                <a:solidFill>
                  <a:srgbClr val="0060A8"/>
                </a:solidFill>
                <a:latin typeface="Calibri" panose="020F0502020204030204" pitchFamily="34" charset="0"/>
              </a:rPr>
              <a:t>19</a:t>
            </a:r>
            <a:endParaRPr lang="en-US" sz="2000" b="1" dirty="0">
              <a:solidFill>
                <a:srgbClr val="0060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719661" y="1085080"/>
            <a:ext cx="7704667" cy="5386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200" dirty="0" smtClean="0">
                <a:solidFill>
                  <a:srgbClr val="0060A8"/>
                </a:solidFill>
              </a:rPr>
              <a:t>3. Build auditor capacity to meet demand</a:t>
            </a:r>
            <a:endParaRPr lang="en-CA" sz="3200" dirty="0">
              <a:solidFill>
                <a:srgbClr val="0060A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278563"/>
            <a:ext cx="2286000" cy="499005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913901"/>
              </p:ext>
            </p:extLst>
          </p:nvPr>
        </p:nvGraphicFramePr>
        <p:xfrm>
          <a:off x="419095" y="1812186"/>
          <a:ext cx="8305801" cy="3739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7703">
                  <a:extLst>
                    <a:ext uri="{9D8B030D-6E8A-4147-A177-3AD203B41FA5}">
                      <a16:colId xmlns:a16="http://schemas.microsoft.com/office/drawing/2014/main" val="3478026055"/>
                    </a:ext>
                  </a:extLst>
                </a:gridCol>
                <a:gridCol w="3848098">
                  <a:extLst>
                    <a:ext uri="{9D8B030D-6E8A-4147-A177-3AD203B41FA5}">
                      <a16:colId xmlns:a16="http://schemas.microsoft.com/office/drawing/2014/main" val="976491589"/>
                    </a:ext>
                  </a:extLst>
                </a:gridCol>
              </a:tblGrid>
              <a:tr h="44743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Activity </a:t>
                      </a:r>
                      <a:endParaRPr lang="en-US" sz="240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6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243700"/>
                  </a:ext>
                </a:extLst>
              </a:tr>
              <a:tr h="391746"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Request PPAs to promote auditor opportunity to members in specific disciplines	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Ongoing,</a:t>
                      </a:r>
                      <a:r>
                        <a:rPr lang="en-CA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en-CA" sz="18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required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9767139"/>
                  </a:ext>
                </a:extLst>
              </a:tr>
              <a:tr h="391746"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Request discipline specific organizations to promote auditor opportunity to members 	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activity in this period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4262373"/>
                  </a:ext>
                </a:extLst>
              </a:tr>
              <a:tr h="391746"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Balance audit teams with experienced and less experienced auditors 	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Ongoing, upon selection of audit teams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2337271"/>
                  </a:ext>
                </a:extLst>
              </a:tr>
              <a:tr h="391746"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Assign auditors in training to each audit	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Ongoing, where possible based on availability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968234"/>
                  </a:ext>
                </a:extLst>
              </a:tr>
              <a:tr h="391746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Identify lead auditors	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Ongoing, upon preparation of Accreditation Reports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2639205"/>
                  </a:ext>
                </a:extLst>
              </a:tr>
              <a:tr h="3917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Renew contract of second Accreditation Coordinator	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3516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664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C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0"/>
            <a:ext cx="7704667" cy="1066800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 smtClean="0">
                <a:solidFill>
                  <a:schemeClr val="bg1"/>
                </a:solidFill>
                <a:latin typeface="+mn-lt"/>
              </a:rPr>
              <a:t>Key Activities</a:t>
            </a:r>
            <a:endParaRPr lang="en-US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30480" y="6396568"/>
            <a:ext cx="651934" cy="381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000" b="1" dirty="0" smtClean="0">
                <a:solidFill>
                  <a:srgbClr val="0060A8"/>
                </a:solidFill>
                <a:latin typeface="Calibri" panose="020F0502020204030204" pitchFamily="34" charset="0"/>
              </a:rPr>
              <a:t>20</a:t>
            </a:r>
            <a:endParaRPr lang="en-US" sz="2000" b="1" dirty="0">
              <a:solidFill>
                <a:srgbClr val="0060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821266" y="879980"/>
            <a:ext cx="8195734" cy="9237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200" dirty="0" smtClean="0">
                <a:solidFill>
                  <a:srgbClr val="0060A8"/>
                </a:solidFill>
              </a:rPr>
              <a:t>4. Advance Phase 2 of CTS Review Project</a:t>
            </a:r>
            <a:endParaRPr lang="en-CA" sz="3200" dirty="0">
              <a:solidFill>
                <a:srgbClr val="0060A8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370274"/>
              </p:ext>
            </p:extLst>
          </p:nvPr>
        </p:nvGraphicFramePr>
        <p:xfrm>
          <a:off x="644500" y="1800058"/>
          <a:ext cx="7848602" cy="4885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436923500"/>
                    </a:ext>
                  </a:extLst>
                </a:gridCol>
                <a:gridCol w="3914678">
                  <a:extLst>
                    <a:ext uri="{9D8B030D-6E8A-4147-A177-3AD203B41FA5}">
                      <a16:colId xmlns:a16="http://schemas.microsoft.com/office/drawing/2014/main" val="2593601187"/>
                    </a:ext>
                  </a:extLst>
                </a:gridCol>
                <a:gridCol w="2333722">
                  <a:extLst>
                    <a:ext uri="{9D8B030D-6E8A-4147-A177-3AD203B41FA5}">
                      <a16:colId xmlns:a16="http://schemas.microsoft.com/office/drawing/2014/main" val="529544633"/>
                    </a:ext>
                  </a:extLst>
                </a:gridCol>
              </a:tblGrid>
              <a:tr h="44743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CTS</a:t>
                      </a:r>
                      <a:r>
                        <a:rPr lang="en-CA" sz="2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(standard)</a:t>
                      </a:r>
                      <a:r>
                        <a:rPr lang="en-CA" sz="2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220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6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454116"/>
                  </a:ext>
                </a:extLst>
              </a:tr>
              <a:tr h="3917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Electrical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800" b="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Stakeholder</a:t>
                      </a:r>
                      <a:r>
                        <a:rPr lang="en-CA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comment period</a:t>
                      </a:r>
                      <a:endParaRPr lang="en-CA" sz="1800" b="0" dirty="0" smtClean="0">
                        <a:solidFill>
                          <a:srgbClr val="0060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Publish revised CTS</a:t>
                      </a:r>
                      <a:endParaRPr lang="en-US" sz="1800" b="0" dirty="0">
                        <a:solidFill>
                          <a:srgbClr val="0060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CA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activity in this period</a:t>
                      </a:r>
                      <a:endParaRPr lang="en-US" sz="1800" b="0" dirty="0">
                        <a:solidFill>
                          <a:srgbClr val="0060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0021110"/>
                  </a:ext>
                </a:extLst>
              </a:tr>
              <a:tr h="3917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</a:t>
                      </a:r>
                      <a:r>
                        <a:rPr lang="en-CA" sz="18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(GLO)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Stakeholder</a:t>
                      </a:r>
                      <a:r>
                        <a:rPr lang="en-CA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comment period</a:t>
                      </a:r>
                      <a:endParaRPr lang="en-CA" sz="1800" b="0" dirty="0" smtClean="0">
                        <a:solidFill>
                          <a:srgbClr val="0060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Publish revised CTS</a:t>
                      </a:r>
                      <a:endParaRPr lang="en-US" sz="1800" b="0" baseline="0" dirty="0" smtClean="0">
                        <a:solidFill>
                          <a:srgbClr val="0060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CA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activity in this period</a:t>
                      </a:r>
                      <a:endParaRPr lang="en-US" sz="1800" b="0" dirty="0">
                        <a:solidFill>
                          <a:srgbClr val="0060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3728642"/>
                  </a:ext>
                </a:extLst>
              </a:tr>
              <a:tr h="3917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Civil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800" b="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800" b="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Establish Standards</a:t>
                      </a:r>
                      <a:r>
                        <a:rPr lang="en-US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Development Committee </a:t>
                      </a: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Commence</a:t>
                      </a:r>
                      <a:r>
                        <a:rPr lang="en-CA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review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Stakeholder</a:t>
                      </a:r>
                      <a:r>
                        <a:rPr lang="en-CA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comment period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Publish revised CTS</a:t>
                      </a:r>
                      <a:endParaRPr lang="en-US" sz="1800" b="0" baseline="0" dirty="0" smtClean="0">
                        <a:solidFill>
                          <a:srgbClr val="0060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CA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activity in this period</a:t>
                      </a:r>
                      <a:endParaRPr lang="en-US" sz="1800" b="0" dirty="0">
                        <a:solidFill>
                          <a:srgbClr val="0060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1710998"/>
                  </a:ext>
                </a:extLst>
              </a:tr>
              <a:tr h="3649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Mechanical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Call for SDC members</a:t>
                      </a:r>
                      <a:r>
                        <a:rPr lang="en-US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CA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activity in this period</a:t>
                      </a:r>
                      <a:endParaRPr lang="en-US" sz="1800" b="0" dirty="0">
                        <a:solidFill>
                          <a:srgbClr val="0060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6856610"/>
                  </a:ext>
                </a:extLst>
              </a:tr>
              <a:tr h="3649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Electronics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Call for SDC members</a:t>
                      </a:r>
                      <a:r>
                        <a:rPr lang="en-US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CA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activity in this period</a:t>
                      </a:r>
                      <a:endParaRPr lang="en-US" sz="1800" b="0" dirty="0">
                        <a:solidFill>
                          <a:srgbClr val="0060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8910945"/>
                  </a:ext>
                </a:extLst>
              </a:tr>
              <a:tr h="3649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Architectural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Call for SDC members</a:t>
                      </a:r>
                      <a:r>
                        <a:rPr lang="en-US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CA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activity in this period</a:t>
                      </a:r>
                      <a:endParaRPr lang="en-US" sz="1800" b="0" dirty="0">
                        <a:solidFill>
                          <a:srgbClr val="0060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0882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22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C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0" y="-61946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0"/>
            <a:ext cx="7704667" cy="1066800"/>
          </a:xfrm>
        </p:spPr>
        <p:txBody>
          <a:bodyPr>
            <a:normAutofit/>
          </a:bodyPr>
          <a:lstStyle/>
          <a:p>
            <a:r>
              <a:rPr lang="en-CA" sz="4800" b="1" dirty="0">
                <a:solidFill>
                  <a:schemeClr val="bg1"/>
                </a:solidFill>
              </a:rPr>
              <a:t>Key Activities</a:t>
            </a:r>
            <a:endParaRPr lang="en-US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30480" y="6396568"/>
            <a:ext cx="651934" cy="381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000" b="1" dirty="0" smtClean="0">
                <a:solidFill>
                  <a:srgbClr val="0060A8"/>
                </a:solidFill>
                <a:latin typeface="Calibri" panose="020F0502020204030204" pitchFamily="34" charset="0"/>
              </a:rPr>
              <a:t>21</a:t>
            </a:r>
            <a:endParaRPr lang="en-US" sz="2000" b="1" dirty="0">
              <a:solidFill>
                <a:srgbClr val="0060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732676" y="887581"/>
            <a:ext cx="7704667" cy="9658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200" dirty="0" smtClean="0">
                <a:solidFill>
                  <a:srgbClr val="0060A8"/>
                </a:solidFill>
              </a:rPr>
              <a:t>5. Launch TAC 2.0 Initiative</a:t>
            </a:r>
            <a:endParaRPr lang="en-CA" sz="3200" dirty="0">
              <a:solidFill>
                <a:srgbClr val="0060A8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278563"/>
            <a:ext cx="2286000" cy="499005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896232"/>
              </p:ext>
            </p:extLst>
          </p:nvPr>
        </p:nvGraphicFramePr>
        <p:xfrm>
          <a:off x="621454" y="1836715"/>
          <a:ext cx="7924800" cy="42879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60346">
                  <a:extLst>
                    <a:ext uri="{9D8B030D-6E8A-4147-A177-3AD203B41FA5}">
                      <a16:colId xmlns:a16="http://schemas.microsoft.com/office/drawing/2014/main" val="2898118826"/>
                    </a:ext>
                  </a:extLst>
                </a:gridCol>
                <a:gridCol w="1764454">
                  <a:extLst>
                    <a:ext uri="{9D8B030D-6E8A-4147-A177-3AD203B41FA5}">
                      <a16:colId xmlns:a16="http://schemas.microsoft.com/office/drawing/2014/main" val="831906854"/>
                    </a:ext>
                  </a:extLst>
                </a:gridCol>
              </a:tblGrid>
              <a:tr h="44743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Activity </a:t>
                      </a:r>
                      <a:endParaRPr lang="en-US" sz="240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Timing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6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772492"/>
                  </a:ext>
                </a:extLst>
              </a:tr>
              <a:tr h="3917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b="0" dirty="0" smtClean="0"/>
                        <a:t>Implement</a:t>
                      </a:r>
                      <a:r>
                        <a:rPr lang="en-CA" b="0" baseline="0" dirty="0" smtClean="0"/>
                        <a:t> hybrid site visit schedule with earlier program information session</a:t>
                      </a:r>
                      <a:endParaRPr lang="en-US" b="0" dirty="0"/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>
                          <a:solidFill>
                            <a:srgbClr val="0060A8"/>
                          </a:solidFill>
                        </a:rPr>
                        <a:t>No activity in this period</a:t>
                      </a:r>
                      <a:endParaRPr lang="en-CA" baseline="0" dirty="0" smtClean="0">
                        <a:solidFill>
                          <a:srgbClr val="0060A8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7455791"/>
                  </a:ext>
                </a:extLst>
              </a:tr>
              <a:tr h="3917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b="0" dirty="0" smtClean="0"/>
                        <a:t>Update auditor</a:t>
                      </a:r>
                      <a:r>
                        <a:rPr lang="en-CA" b="0" baseline="0" dirty="0" smtClean="0"/>
                        <a:t> training modules with mock audit webinar, site visit interview and exit meeting videos</a:t>
                      </a:r>
                      <a:endParaRPr lang="en-US" b="0" dirty="0"/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>
                          <a:solidFill>
                            <a:srgbClr val="0060A8"/>
                          </a:solidFill>
                        </a:rPr>
                        <a:t>No activity in this period</a:t>
                      </a:r>
                      <a:endParaRPr lang="en-CA" baseline="0" dirty="0" smtClean="0">
                        <a:solidFill>
                          <a:srgbClr val="0060A8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6242861"/>
                  </a:ext>
                </a:extLst>
              </a:tr>
              <a:tr h="3917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b="0" dirty="0" smtClean="0"/>
                        <a:t>Host auditor and lead auditor workshop</a:t>
                      </a:r>
                      <a:r>
                        <a:rPr lang="en-CA" b="0" baseline="0" dirty="0" smtClean="0"/>
                        <a:t> to review expectations (winter semester audits)</a:t>
                      </a:r>
                      <a:endParaRPr lang="en-US" b="0" dirty="0"/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>
                          <a:solidFill>
                            <a:srgbClr val="0060A8"/>
                          </a:solidFill>
                        </a:rPr>
                        <a:t>No activity in this period</a:t>
                      </a:r>
                      <a:endParaRPr lang="en-CA" baseline="0" dirty="0" smtClean="0">
                        <a:solidFill>
                          <a:srgbClr val="0060A8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0275254"/>
                  </a:ext>
                </a:extLst>
              </a:tr>
              <a:tr h="3917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b="0" dirty="0" smtClean="0"/>
                        <a:t>Finalize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b="0" baseline="0" dirty="0" smtClean="0"/>
                        <a:t>new fee structure/payment schedule</a:t>
                      </a:r>
                      <a:endParaRPr lang="en-US" b="0" dirty="0"/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>
                          <a:solidFill>
                            <a:srgbClr val="0060A8"/>
                          </a:solidFill>
                        </a:rPr>
                        <a:t>No activity in this period</a:t>
                      </a:r>
                      <a:endParaRPr lang="en-CA" baseline="0" dirty="0" smtClean="0">
                        <a:solidFill>
                          <a:srgbClr val="0060A8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8170636"/>
                  </a:ext>
                </a:extLst>
              </a:tr>
              <a:tr h="3917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</a:t>
                      </a:r>
                      <a:r>
                        <a:rPr lang="en-CA" sz="18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“institution</a:t>
                      </a:r>
                      <a:r>
                        <a:rPr lang="en-CA" sz="18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CA" sz="18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audit schedule</a:t>
                      </a:r>
                      <a:endParaRPr lang="en-US" sz="1800" b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>
                          <a:solidFill>
                            <a:srgbClr val="0060A8"/>
                          </a:solidFill>
                        </a:rPr>
                        <a:t>No activity in this period</a:t>
                      </a:r>
                      <a:endParaRPr lang="en-CA" baseline="0" dirty="0" smtClean="0">
                        <a:solidFill>
                          <a:srgbClr val="0060A8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5719837"/>
                  </a:ext>
                </a:extLst>
              </a:tr>
              <a:tr h="3917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 National Accreditation</a:t>
                      </a:r>
                      <a:r>
                        <a:rPr lang="en-CA" sz="18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Criteria for “program” accreditation</a:t>
                      </a:r>
                      <a:endParaRPr lang="en-US" sz="1800" b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>
                          <a:solidFill>
                            <a:srgbClr val="0060A8"/>
                          </a:solidFill>
                        </a:rPr>
                        <a:t>No activity in this period</a:t>
                      </a:r>
                      <a:endParaRPr lang="en-CA" baseline="0" dirty="0" smtClean="0">
                        <a:solidFill>
                          <a:srgbClr val="0060A8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0953632"/>
                  </a:ext>
                </a:extLst>
              </a:tr>
              <a:tr h="3917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 National Accreditation</a:t>
                      </a:r>
                      <a:r>
                        <a:rPr lang="en-CA" sz="18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Criteria for “institution” accreditation</a:t>
                      </a:r>
                      <a:endParaRPr lang="en-US" sz="1800" b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dirty="0" smtClean="0">
                          <a:solidFill>
                            <a:srgbClr val="0060A8"/>
                          </a:solidFill>
                        </a:rPr>
                        <a:t>No activity in this period</a:t>
                      </a:r>
                      <a:endParaRPr lang="en-CA" baseline="0" dirty="0" smtClean="0">
                        <a:solidFill>
                          <a:srgbClr val="0060A8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0459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175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C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5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0"/>
            <a:ext cx="7704667" cy="1066800"/>
          </a:xfrm>
        </p:spPr>
        <p:txBody>
          <a:bodyPr>
            <a:normAutofit/>
          </a:bodyPr>
          <a:lstStyle/>
          <a:p>
            <a:r>
              <a:rPr lang="en-CA" sz="4800" b="1" dirty="0">
                <a:solidFill>
                  <a:schemeClr val="bg1"/>
                </a:solidFill>
              </a:rPr>
              <a:t>Key Activities</a:t>
            </a:r>
            <a:endParaRPr lang="en-US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30480" y="6396568"/>
            <a:ext cx="651934" cy="381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000" b="1" dirty="0" smtClean="0">
                <a:solidFill>
                  <a:srgbClr val="0060A8"/>
                </a:solidFill>
                <a:latin typeface="Calibri" panose="020F0502020204030204" pitchFamily="34" charset="0"/>
              </a:rPr>
              <a:t>22</a:t>
            </a:r>
            <a:endParaRPr lang="en-US" sz="2000" b="1" dirty="0">
              <a:solidFill>
                <a:srgbClr val="0060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710892" y="935698"/>
            <a:ext cx="7704667" cy="9658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200" dirty="0">
                <a:solidFill>
                  <a:srgbClr val="0060A8"/>
                </a:solidFill>
              </a:rPr>
              <a:t>5. Launch TAC 2.0 Initiative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278563"/>
            <a:ext cx="2286000" cy="499005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164462"/>
              </p:ext>
            </p:extLst>
          </p:nvPr>
        </p:nvGraphicFramePr>
        <p:xfrm>
          <a:off x="592975" y="1901559"/>
          <a:ext cx="7924800" cy="42879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31625">
                  <a:extLst>
                    <a:ext uri="{9D8B030D-6E8A-4147-A177-3AD203B41FA5}">
                      <a16:colId xmlns:a16="http://schemas.microsoft.com/office/drawing/2014/main" val="3876036688"/>
                    </a:ext>
                  </a:extLst>
                </a:gridCol>
                <a:gridCol w="2193175">
                  <a:extLst>
                    <a:ext uri="{9D8B030D-6E8A-4147-A177-3AD203B41FA5}">
                      <a16:colId xmlns:a16="http://schemas.microsoft.com/office/drawing/2014/main" val="1728593146"/>
                    </a:ext>
                  </a:extLst>
                </a:gridCol>
              </a:tblGrid>
              <a:tr h="44743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Activity </a:t>
                      </a:r>
                      <a:endParaRPr lang="en-US" sz="240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Timing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6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00854"/>
                  </a:ext>
                </a:extLst>
              </a:tr>
              <a:tr h="3917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Finalize</a:t>
                      </a:r>
                      <a:r>
                        <a:rPr lang="en-CA" sz="18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audit process for “program” and “institution” accreditations, including site visit</a:t>
                      </a:r>
                      <a:endParaRPr lang="en-US" sz="1800" b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>
                          <a:solidFill>
                            <a:srgbClr val="0060A8"/>
                          </a:solidFill>
                        </a:rPr>
                        <a:t>No</a:t>
                      </a:r>
                      <a:r>
                        <a:rPr lang="en-CA" baseline="0" dirty="0" smtClean="0">
                          <a:solidFill>
                            <a:srgbClr val="0060A8"/>
                          </a:solidFill>
                        </a:rPr>
                        <a:t> activity in this period</a:t>
                      </a:r>
                      <a:endParaRPr lang="en-CA" dirty="0" smtClean="0">
                        <a:solidFill>
                          <a:srgbClr val="0060A8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0812481"/>
                  </a:ext>
                </a:extLst>
              </a:tr>
              <a:tr h="3917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0" dirty="0" smtClean="0"/>
                        <a:t>Host auditor and lead auditor workshop</a:t>
                      </a:r>
                      <a:r>
                        <a:rPr lang="en-CA" b="0" baseline="0" dirty="0" smtClean="0"/>
                        <a:t> to review expectations</a:t>
                      </a:r>
                      <a:r>
                        <a:rPr lang="en-US" sz="1800" b="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(fall semester audits)</a:t>
                      </a:r>
                      <a:endParaRPr lang="en-US" b="0" dirty="0" smtClean="0"/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>
                          <a:solidFill>
                            <a:srgbClr val="0060A8"/>
                          </a:solidFill>
                        </a:rPr>
                        <a:t>No</a:t>
                      </a:r>
                      <a:r>
                        <a:rPr lang="en-CA" baseline="0" dirty="0" smtClean="0">
                          <a:solidFill>
                            <a:srgbClr val="0060A8"/>
                          </a:solidFill>
                        </a:rPr>
                        <a:t> activity in this period</a:t>
                      </a:r>
                      <a:endParaRPr lang="en-CA" dirty="0" smtClean="0">
                        <a:solidFill>
                          <a:srgbClr val="0060A8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6473093"/>
                  </a:ext>
                </a:extLst>
              </a:tr>
              <a:tr h="3917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 testing</a:t>
                      </a:r>
                      <a:r>
                        <a:rPr lang="en-CA" sz="18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new automated system</a:t>
                      </a:r>
                      <a:endParaRPr lang="en-US" sz="1800" b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>
                          <a:solidFill>
                            <a:srgbClr val="0060A8"/>
                          </a:solidFill>
                        </a:rPr>
                        <a:t>No</a:t>
                      </a:r>
                      <a:r>
                        <a:rPr lang="en-CA" baseline="0" dirty="0" smtClean="0">
                          <a:solidFill>
                            <a:srgbClr val="0060A8"/>
                          </a:solidFill>
                        </a:rPr>
                        <a:t> activity in this period</a:t>
                      </a:r>
                      <a:endParaRPr lang="en-CA" dirty="0" smtClean="0">
                        <a:solidFill>
                          <a:srgbClr val="0060A8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4211360"/>
                  </a:ext>
                </a:extLst>
              </a:tr>
              <a:tr h="3917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Launch</a:t>
                      </a:r>
                      <a:r>
                        <a:rPr lang="en-CA" sz="18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new accreditation model and automated system</a:t>
                      </a:r>
                      <a:endParaRPr lang="en-US" sz="1800" b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>
                          <a:solidFill>
                            <a:srgbClr val="0060A8"/>
                          </a:solidFill>
                        </a:rPr>
                        <a:t>Development work with</a:t>
                      </a:r>
                      <a:r>
                        <a:rPr lang="en-CA" baseline="0" dirty="0" smtClean="0">
                          <a:solidFill>
                            <a:srgbClr val="0060A8"/>
                          </a:solidFill>
                        </a:rPr>
                        <a:t> </a:t>
                      </a:r>
                      <a:r>
                        <a:rPr lang="en-CA" baseline="0" dirty="0" err="1" smtClean="0">
                          <a:solidFill>
                            <a:srgbClr val="0060A8"/>
                          </a:solidFill>
                        </a:rPr>
                        <a:t>EDvera</a:t>
                      </a:r>
                      <a:r>
                        <a:rPr lang="en-CA" baseline="0" dirty="0" smtClean="0">
                          <a:solidFill>
                            <a:srgbClr val="0060A8"/>
                          </a:solidFill>
                        </a:rPr>
                        <a:t> in progress and will launch in 2023; new accreditation model can be incorporated when ready</a:t>
                      </a:r>
                      <a:endParaRPr lang="en-CA" dirty="0" smtClean="0">
                        <a:solidFill>
                          <a:srgbClr val="0060A8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7947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172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C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0"/>
            <a:ext cx="7704667" cy="1066800"/>
          </a:xfrm>
        </p:spPr>
        <p:txBody>
          <a:bodyPr>
            <a:normAutofit/>
          </a:bodyPr>
          <a:lstStyle/>
          <a:p>
            <a:r>
              <a:rPr lang="en-CA" sz="4800" b="1" dirty="0">
                <a:solidFill>
                  <a:schemeClr val="bg1"/>
                </a:solidFill>
              </a:rPr>
              <a:t>Key Activities</a:t>
            </a:r>
            <a:endParaRPr lang="en-US" sz="4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278563"/>
            <a:ext cx="2286000" cy="499005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-30480" y="6396568"/>
            <a:ext cx="651934" cy="381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000" b="1" dirty="0" smtClean="0">
                <a:solidFill>
                  <a:srgbClr val="0060A8"/>
                </a:solidFill>
                <a:latin typeface="Calibri" panose="020F0502020204030204" pitchFamily="34" charset="0"/>
              </a:rPr>
              <a:t>23</a:t>
            </a:r>
            <a:endParaRPr lang="en-US" sz="2000" b="1" dirty="0">
              <a:solidFill>
                <a:srgbClr val="0060A8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719666" y="1333040"/>
            <a:ext cx="8195734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200" dirty="0">
                <a:solidFill>
                  <a:srgbClr val="0060A8"/>
                </a:solidFill>
              </a:rPr>
              <a:t>6. Promote value of accreditation to students and industry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378308"/>
              </p:ext>
            </p:extLst>
          </p:nvPr>
        </p:nvGraphicFramePr>
        <p:xfrm>
          <a:off x="491066" y="2399110"/>
          <a:ext cx="8161867" cy="3566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2856081374"/>
                    </a:ext>
                  </a:extLst>
                </a:gridCol>
                <a:gridCol w="2827867">
                  <a:extLst>
                    <a:ext uri="{9D8B030D-6E8A-4147-A177-3AD203B41FA5}">
                      <a16:colId xmlns:a16="http://schemas.microsoft.com/office/drawing/2014/main" val="458389233"/>
                    </a:ext>
                  </a:extLst>
                </a:gridCol>
              </a:tblGrid>
              <a:tr h="30543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Activity </a:t>
                      </a:r>
                      <a:endParaRPr lang="en-US" sz="240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Timing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6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318659"/>
                  </a:ext>
                </a:extLst>
              </a:tr>
              <a:tr h="3917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Distribute news releases to PPAs</a:t>
                      </a:r>
                      <a:endParaRPr lang="en-US" sz="1800" b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Ongoing</a:t>
                      </a:r>
                      <a:endParaRPr lang="en-US" sz="1800" b="0" baseline="0" dirty="0" smtClean="0">
                        <a:solidFill>
                          <a:srgbClr val="0060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4127240"/>
                  </a:ext>
                </a:extLst>
              </a:tr>
              <a:tr h="3917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Distribute</a:t>
                      </a:r>
                      <a:r>
                        <a:rPr lang="en-US" sz="18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promotional tools to newly accredited programs</a:t>
                      </a:r>
                      <a:endParaRPr lang="en-US" sz="1800" b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Ongoing,</a:t>
                      </a:r>
                      <a:r>
                        <a:rPr lang="en-US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sent w</a:t>
                      </a:r>
                      <a:r>
                        <a:rPr lang="en-US" sz="18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ith</a:t>
                      </a:r>
                      <a:r>
                        <a:rPr lang="en-US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accreditation letter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6920294"/>
                  </a:ext>
                </a:extLst>
              </a:tr>
              <a:tr h="3917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Distribute</a:t>
                      </a:r>
                      <a:r>
                        <a:rPr lang="en-CA" sz="18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news release announcing newly accredited programs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Ongoing, day of </a:t>
                      </a:r>
                      <a:r>
                        <a:rPr lang="en-US" sz="18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accreditation</a:t>
                      </a:r>
                      <a:r>
                        <a:rPr lang="en-US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certificate presentation</a:t>
                      </a:r>
                      <a:endParaRPr lang="en-US" sz="1800" b="0" dirty="0">
                        <a:solidFill>
                          <a:srgbClr val="0060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2425180"/>
                  </a:ext>
                </a:extLst>
              </a:tr>
              <a:tr h="2856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Launch</a:t>
                      </a:r>
                      <a:r>
                        <a:rPr lang="en-US" sz="18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“Why Accreditation Matters” campaign targeting industry (certified members)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activity</a:t>
                      </a:r>
                      <a:r>
                        <a:rPr lang="en-CA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this period</a:t>
                      </a:r>
                      <a:endParaRPr lang="en-CA" sz="1800" b="0" dirty="0" smtClean="0">
                        <a:solidFill>
                          <a:srgbClr val="0060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CA" sz="1800" b="0" dirty="0" smtClean="0">
                        <a:solidFill>
                          <a:srgbClr val="0060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6908905"/>
                  </a:ext>
                </a:extLst>
              </a:tr>
              <a:tr h="2856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 flyer and</a:t>
                      </a:r>
                      <a:r>
                        <a:rPr lang="en-CA" sz="18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banner reminder email to accredited programs</a:t>
                      </a:r>
                      <a:endParaRPr lang="en-US" sz="1800" b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activity</a:t>
                      </a:r>
                      <a:r>
                        <a:rPr lang="en-CA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this period</a:t>
                      </a:r>
                      <a:endParaRPr lang="en-CA" sz="1800" b="0" dirty="0" smtClean="0">
                        <a:solidFill>
                          <a:srgbClr val="0060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2267032"/>
                  </a:ext>
                </a:extLst>
              </a:tr>
              <a:tr h="2856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Celebrate</a:t>
                      </a:r>
                      <a:r>
                        <a:rPr lang="en-US" sz="18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World Accreditation Day</a:t>
                      </a:r>
                      <a:endParaRPr lang="en-US" sz="1800" b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activity</a:t>
                      </a:r>
                      <a:r>
                        <a:rPr lang="en-CA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this period</a:t>
                      </a:r>
                      <a:endParaRPr lang="en-CA" sz="1800" b="0" dirty="0" smtClean="0">
                        <a:solidFill>
                          <a:srgbClr val="0060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2092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109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C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0"/>
            <a:ext cx="7704667" cy="1066800"/>
          </a:xfrm>
        </p:spPr>
        <p:txBody>
          <a:bodyPr>
            <a:normAutofit/>
          </a:bodyPr>
          <a:lstStyle/>
          <a:p>
            <a:r>
              <a:rPr lang="en-CA" sz="4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Highlights</a:t>
            </a:r>
            <a:endParaRPr lang="en-US" sz="48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278563"/>
            <a:ext cx="2286000" cy="499005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-30480" y="6396568"/>
            <a:ext cx="651934" cy="381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000" b="1" dirty="0" smtClean="0">
                <a:solidFill>
                  <a:srgbClr val="0060A8"/>
                </a:solidFill>
                <a:latin typeface="Calibri" panose="020F0502020204030204" pitchFamily="34" charset="0"/>
              </a:rPr>
              <a:t>2</a:t>
            </a:r>
            <a:endParaRPr lang="en-US" sz="2000" b="1" dirty="0">
              <a:solidFill>
                <a:srgbClr val="0060A8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719666" y="1260814"/>
            <a:ext cx="8051801" cy="5017749"/>
          </a:xfrm>
        </p:spPr>
        <p:txBody>
          <a:bodyPr anchor="t">
            <a:normAutofit lnSpcReduction="10000"/>
          </a:bodyPr>
          <a:lstStyle/>
          <a:p>
            <a:pPr marL="585216" indent="-59436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CA" sz="3600" dirty="0" smtClean="0">
                <a:solidFill>
                  <a:srgbClr val="0060A8"/>
                </a:solidFill>
              </a:rPr>
              <a:t>31 programs </a:t>
            </a:r>
            <a:r>
              <a:rPr lang="en-CA" sz="3600" dirty="0" smtClean="0">
                <a:solidFill>
                  <a:srgbClr val="0060A8"/>
                </a:solidFill>
              </a:rPr>
              <a:t>accredited</a:t>
            </a:r>
          </a:p>
          <a:p>
            <a:pPr marL="585216" indent="-59436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CA" sz="3600" dirty="0" smtClean="0">
                <a:solidFill>
                  <a:srgbClr val="0060A8"/>
                </a:solidFill>
              </a:rPr>
              <a:t>32 </a:t>
            </a:r>
            <a:r>
              <a:rPr lang="en-CA" sz="3600" dirty="0" smtClean="0">
                <a:solidFill>
                  <a:srgbClr val="0060A8"/>
                </a:solidFill>
              </a:rPr>
              <a:t>site visits conducted in </a:t>
            </a:r>
            <a:r>
              <a:rPr lang="en-CA" sz="3600" dirty="0" smtClean="0">
                <a:solidFill>
                  <a:srgbClr val="0060A8"/>
                </a:solidFill>
              </a:rPr>
              <a:t>2022 </a:t>
            </a:r>
          </a:p>
          <a:p>
            <a:pPr marL="585216" indent="-59436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CA" sz="3600" dirty="0" smtClean="0">
                <a:solidFill>
                  <a:srgbClr val="0060A8"/>
                </a:solidFill>
              </a:rPr>
              <a:t>33 </a:t>
            </a:r>
            <a:r>
              <a:rPr lang="en-CA" sz="3600" dirty="0" smtClean="0">
                <a:solidFill>
                  <a:srgbClr val="0060A8"/>
                </a:solidFill>
              </a:rPr>
              <a:t>applications received</a:t>
            </a:r>
          </a:p>
          <a:p>
            <a:pPr marL="585216" indent="-59436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CA" sz="3600" dirty="0" smtClean="0">
                <a:solidFill>
                  <a:srgbClr val="0060A8"/>
                </a:solidFill>
              </a:rPr>
              <a:t>First French program accredited under TAC in 2022</a:t>
            </a:r>
          </a:p>
          <a:p>
            <a:pPr marL="585216" indent="-59436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CA" sz="3600" dirty="0" smtClean="0">
                <a:solidFill>
                  <a:srgbClr val="0060A8"/>
                </a:solidFill>
              </a:rPr>
              <a:t>Executive </a:t>
            </a:r>
            <a:r>
              <a:rPr lang="en-CA" sz="3600" dirty="0" smtClean="0">
                <a:solidFill>
                  <a:srgbClr val="0060A8"/>
                </a:solidFill>
              </a:rPr>
              <a:t>Director hired in December</a:t>
            </a:r>
            <a:endParaRPr lang="en-CA" sz="3600" dirty="0" smtClean="0">
              <a:solidFill>
                <a:srgbClr val="0060A8"/>
              </a:solidFill>
            </a:endParaRPr>
          </a:p>
          <a:p>
            <a:pPr marL="585216" indent="-59436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CA" sz="3600" dirty="0" smtClean="0">
                <a:solidFill>
                  <a:srgbClr val="0060A8"/>
                </a:solidFill>
              </a:rPr>
              <a:t>IEA meetings </a:t>
            </a:r>
            <a:r>
              <a:rPr lang="en-CA" sz="3600" dirty="0" smtClean="0">
                <a:solidFill>
                  <a:srgbClr val="0060A8"/>
                </a:solidFill>
              </a:rPr>
              <a:t>conducted in December</a:t>
            </a:r>
            <a:endParaRPr lang="en-CA" sz="3600" dirty="0" smtClean="0">
              <a:solidFill>
                <a:srgbClr val="0060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69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C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0"/>
            <a:ext cx="7704667" cy="1066800"/>
          </a:xfrm>
        </p:spPr>
        <p:txBody>
          <a:bodyPr>
            <a:normAutofit/>
          </a:bodyPr>
          <a:lstStyle/>
          <a:p>
            <a:r>
              <a:rPr lang="en-CA" sz="4800" b="1" dirty="0">
                <a:solidFill>
                  <a:schemeClr val="bg1"/>
                </a:solidFill>
              </a:rPr>
              <a:t>Key Activities</a:t>
            </a:r>
            <a:endParaRPr lang="en-US" sz="4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278563"/>
            <a:ext cx="2286000" cy="499005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-30480" y="6396568"/>
            <a:ext cx="651934" cy="381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000" b="1" dirty="0" smtClean="0">
                <a:solidFill>
                  <a:srgbClr val="0060A8"/>
                </a:solidFill>
                <a:latin typeface="Calibri" panose="020F0502020204030204" pitchFamily="34" charset="0"/>
              </a:rPr>
              <a:t>23</a:t>
            </a:r>
            <a:endParaRPr lang="en-US" sz="2000" b="1" dirty="0">
              <a:solidFill>
                <a:srgbClr val="0060A8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719666" y="1333040"/>
            <a:ext cx="8195734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200" dirty="0">
                <a:solidFill>
                  <a:srgbClr val="0060A8"/>
                </a:solidFill>
              </a:rPr>
              <a:t>6. Promote value of accreditation to students and industry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509379"/>
              </p:ext>
            </p:extLst>
          </p:nvPr>
        </p:nvGraphicFramePr>
        <p:xfrm>
          <a:off x="609600" y="2467217"/>
          <a:ext cx="8153400" cy="2077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4245620907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1361250749"/>
                    </a:ext>
                  </a:extLst>
                </a:gridCol>
              </a:tblGrid>
              <a:tr h="30543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Activity </a:t>
                      </a:r>
                      <a:endParaRPr lang="en-US" sz="240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Timing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6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224179"/>
                  </a:ext>
                </a:extLst>
              </a:tr>
              <a:tr h="2856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 of Accreditation flyer</a:t>
                      </a:r>
                      <a:r>
                        <a:rPr lang="en-CA" sz="18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reminder email to accredited programs</a:t>
                      </a:r>
                      <a:endParaRPr lang="en-US" sz="1800" b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activity in this period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8133396"/>
                  </a:ext>
                </a:extLst>
              </a:tr>
              <a:tr h="2856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Explore advertising on social</a:t>
                      </a:r>
                      <a:r>
                        <a:rPr lang="en-CA" sz="18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media platforms and college information websites (e.g. SchoolFinder.com, StudyinCanada.com)</a:t>
                      </a:r>
                      <a:endParaRPr lang="en-US" sz="1800" b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activity in this period</a:t>
                      </a:r>
                      <a:endParaRPr lang="en-CA" sz="1800" b="0" dirty="0" smtClean="0">
                        <a:solidFill>
                          <a:srgbClr val="0060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800" b="0" dirty="0" smtClean="0">
                        <a:solidFill>
                          <a:srgbClr val="0060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7895402"/>
                  </a:ext>
                </a:extLst>
              </a:tr>
              <a:tr h="2856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Celebrate World</a:t>
                      </a:r>
                      <a:r>
                        <a:rPr lang="en-CA" sz="18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Standards Day</a:t>
                      </a:r>
                      <a:endParaRPr lang="en-US" sz="1800" b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activity in this period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6315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65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C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0"/>
            <a:ext cx="7704667" cy="1066800"/>
          </a:xfrm>
        </p:spPr>
        <p:txBody>
          <a:bodyPr>
            <a:normAutofit/>
          </a:bodyPr>
          <a:lstStyle/>
          <a:p>
            <a:r>
              <a:rPr lang="en-CA" sz="4800" b="1" dirty="0">
                <a:solidFill>
                  <a:schemeClr val="bg1"/>
                </a:solidFill>
              </a:rPr>
              <a:t>Key Activities</a:t>
            </a:r>
            <a:endParaRPr lang="en-US" sz="4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278563"/>
            <a:ext cx="2286000" cy="499005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-30480" y="6396568"/>
            <a:ext cx="651934" cy="381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000" b="1" dirty="0" smtClean="0">
                <a:solidFill>
                  <a:srgbClr val="0060A8"/>
                </a:solidFill>
                <a:latin typeface="Calibri" panose="020F0502020204030204" pitchFamily="34" charset="0"/>
              </a:rPr>
              <a:t>23</a:t>
            </a:r>
            <a:endParaRPr lang="en-US" sz="2000" b="1" dirty="0">
              <a:solidFill>
                <a:srgbClr val="0060A8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719666" y="1333040"/>
            <a:ext cx="8195734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200" dirty="0">
                <a:solidFill>
                  <a:srgbClr val="0060A8"/>
                </a:solidFill>
              </a:rPr>
              <a:t>7. Enhance benefits for accredited program graduates 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133795"/>
              </p:ext>
            </p:extLst>
          </p:nvPr>
        </p:nvGraphicFramePr>
        <p:xfrm>
          <a:off x="662342" y="2451185"/>
          <a:ext cx="7772401" cy="15325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91200">
                  <a:extLst>
                    <a:ext uri="{9D8B030D-6E8A-4147-A177-3AD203B41FA5}">
                      <a16:colId xmlns:a16="http://schemas.microsoft.com/office/drawing/2014/main" val="3908860339"/>
                    </a:ext>
                  </a:extLst>
                </a:gridCol>
                <a:gridCol w="1981201">
                  <a:extLst>
                    <a:ext uri="{9D8B030D-6E8A-4147-A177-3AD203B41FA5}">
                      <a16:colId xmlns:a16="http://schemas.microsoft.com/office/drawing/2014/main" val="3365092595"/>
                    </a:ext>
                  </a:extLst>
                </a:gridCol>
              </a:tblGrid>
              <a:tr h="43523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Activity </a:t>
                      </a:r>
                      <a:endParaRPr lang="en-US" sz="240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Timing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6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056147"/>
                  </a:ext>
                </a:extLst>
              </a:tr>
              <a:tr h="391746">
                <a:tc>
                  <a:txBody>
                    <a:bodyPr/>
                    <a:lstStyle/>
                    <a:p>
                      <a:r>
                        <a:rPr lang="en-CA" b="0" dirty="0" smtClean="0"/>
                        <a:t>Explore opportunities</a:t>
                      </a:r>
                      <a:r>
                        <a:rPr lang="en-CA" b="0" baseline="0" dirty="0" smtClean="0"/>
                        <a:t> to “partner” with discipline specific organizations</a:t>
                      </a:r>
                      <a:endParaRPr lang="en-US" b="0" dirty="0"/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>
                          <a:solidFill>
                            <a:srgbClr val="0060A8"/>
                          </a:solidFill>
                        </a:rPr>
                        <a:t>No activity in this period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9190068"/>
                  </a:ext>
                </a:extLst>
              </a:tr>
              <a:tr h="391746">
                <a:tc>
                  <a:txBody>
                    <a:bodyPr/>
                    <a:lstStyle/>
                    <a:p>
                      <a:r>
                        <a:rPr lang="en-CA" b="0" dirty="0" smtClean="0"/>
                        <a:t>Launch</a:t>
                      </a:r>
                      <a:r>
                        <a:rPr lang="en-CA" b="0" baseline="0" dirty="0" smtClean="0"/>
                        <a:t> Technology Report Contest</a:t>
                      </a:r>
                      <a:endParaRPr lang="en-US" b="0" dirty="0"/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>
                          <a:solidFill>
                            <a:srgbClr val="0060A8"/>
                          </a:solidFill>
                        </a:rPr>
                        <a:t>Launched</a:t>
                      </a:r>
                      <a:r>
                        <a:rPr lang="en-CA" baseline="0" dirty="0" smtClean="0">
                          <a:solidFill>
                            <a:srgbClr val="0060A8"/>
                          </a:solidFill>
                        </a:rPr>
                        <a:t> in May</a:t>
                      </a:r>
                      <a:endParaRPr lang="en-US" dirty="0">
                        <a:solidFill>
                          <a:srgbClr val="0060A8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1556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858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C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0"/>
            <a:ext cx="7704667" cy="1066800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 smtClean="0">
                <a:solidFill>
                  <a:schemeClr val="bg1"/>
                </a:solidFill>
                <a:latin typeface="+mn-lt"/>
              </a:rPr>
              <a:t>Key Performance Indicators</a:t>
            </a:r>
            <a:endParaRPr lang="en-US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30480" y="6396568"/>
            <a:ext cx="651934" cy="381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000" b="1" dirty="0" smtClean="0">
                <a:solidFill>
                  <a:srgbClr val="0060A8"/>
                </a:solidFill>
                <a:latin typeface="Calibri" panose="020F0502020204030204" pitchFamily="34" charset="0"/>
              </a:rPr>
              <a:t>24</a:t>
            </a:r>
            <a:endParaRPr lang="en-US" sz="2000" b="1" dirty="0">
              <a:solidFill>
                <a:srgbClr val="0060A8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664534"/>
              </p:ext>
            </p:extLst>
          </p:nvPr>
        </p:nvGraphicFramePr>
        <p:xfrm>
          <a:off x="484252" y="1070429"/>
          <a:ext cx="8431148" cy="4602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5645">
                  <a:extLst>
                    <a:ext uri="{9D8B030D-6E8A-4147-A177-3AD203B41FA5}">
                      <a16:colId xmlns:a16="http://schemas.microsoft.com/office/drawing/2014/main" val="434502805"/>
                    </a:ext>
                  </a:extLst>
                </a:gridCol>
                <a:gridCol w="4005503">
                  <a:extLst>
                    <a:ext uri="{9D8B030D-6E8A-4147-A177-3AD203B41FA5}">
                      <a16:colId xmlns:a16="http://schemas.microsoft.com/office/drawing/2014/main" val="377266923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200" dirty="0" smtClean="0">
                          <a:effectLst/>
                          <a:latin typeface="+mn-lt"/>
                        </a:rPr>
                        <a:t>KPI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n-lt"/>
                        </a:rPr>
                        <a:t>Progress</a:t>
                      </a:r>
                      <a:endParaRPr lang="en-US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6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111464"/>
                  </a:ext>
                </a:extLst>
              </a:tr>
              <a:tr h="284018">
                <a:tc>
                  <a:txBody>
                    <a:bodyPr/>
                    <a:lstStyle/>
                    <a:p>
                      <a:pPr marL="342900" marR="0" lvl="2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CA" sz="1800" b="0" dirty="0" smtClean="0">
                          <a:solidFill>
                            <a:schemeClr val="bg1"/>
                          </a:solidFill>
                        </a:rPr>
                        <a:t>57 programs audited </a:t>
                      </a:r>
                    </a:p>
                  </a:txBody>
                  <a:tcPr marL="68580" marR="68580" marT="0" marB="0">
                    <a:solidFill>
                      <a:srgbClr val="7FB507"/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indent="-27432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site visits conducted</a:t>
                      </a:r>
                      <a:br>
                        <a:rPr lang="en-CA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US" sz="1800" b="0" baseline="0" dirty="0" smtClean="0">
                        <a:solidFill>
                          <a:srgbClr val="0060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727724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CA" sz="18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2. </a:t>
                      </a:r>
                      <a:r>
                        <a:rPr lang="en-CA" sz="18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CA" sz="1800" b="0" baseline="0" dirty="0" smtClean="0">
                          <a:solidFill>
                            <a:schemeClr val="bg1"/>
                          </a:solidFill>
                        </a:rPr>
                        <a:t> Ontario institution commitments</a:t>
                      </a:r>
                      <a:endParaRPr lang="en-CA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7FB507"/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indent="-27432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activity in this period</a:t>
                      </a:r>
                      <a:endParaRPr lang="en-US" sz="1800" b="0" baseline="0" dirty="0" smtClean="0">
                        <a:solidFill>
                          <a:srgbClr val="0060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75528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CA" sz="18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3. </a:t>
                      </a:r>
                      <a:r>
                        <a:rPr lang="en-CA" sz="1800" b="0" dirty="0" smtClean="0">
                          <a:solidFill>
                            <a:schemeClr val="bg1"/>
                          </a:solidFill>
                        </a:rPr>
                        <a:t>100% “meet or exceed” expectations customer service rating</a:t>
                      </a:r>
                    </a:p>
                  </a:txBody>
                  <a:tcPr marL="68580" marR="68580" marT="0" marB="0">
                    <a:solidFill>
                      <a:srgbClr val="7FB507"/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indent="-27432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of 7 customers satisfaction surveys with “meet or exceed” expectation rating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7104724"/>
                  </a:ext>
                </a:extLst>
              </a:tr>
              <a:tr h="401937">
                <a:tc>
                  <a:txBody>
                    <a:bodyPr/>
                    <a:lstStyle/>
                    <a:p>
                      <a:pPr marL="9144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CA" sz="18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4. </a:t>
                      </a:r>
                      <a:r>
                        <a:rPr lang="en-CA" sz="1800" b="0" dirty="0" smtClean="0">
                          <a:solidFill>
                            <a:schemeClr val="bg1"/>
                          </a:solidFill>
                        </a:rPr>
                        <a:t>95% of customer service standards met</a:t>
                      </a:r>
                    </a:p>
                    <a:p>
                      <a:pPr marL="9144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CA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7FB50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</a:rPr>
                        <a:t>94% (124 of 132)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CA" sz="1800" b="0" baseline="0" dirty="0" smtClean="0">
                        <a:solidFill>
                          <a:srgbClr val="0060A8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8168189"/>
                  </a:ext>
                </a:extLst>
              </a:tr>
              <a:tr h="321167"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5. </a:t>
                      </a:r>
                      <a:r>
                        <a:rPr lang="en-CA" sz="1800" b="0" smtClean="0">
                          <a:solidFill>
                            <a:schemeClr val="bg1"/>
                          </a:solidFill>
                        </a:rPr>
                        <a:t>2 revised CTS published</a:t>
                      </a:r>
                    </a:p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7FB507"/>
                    </a:solidFill>
                  </a:tcPr>
                </a:tc>
                <a:tc>
                  <a:txBody>
                    <a:bodyPr/>
                    <a:lstStyle/>
                    <a:p>
                      <a:pPr marL="274320" indent="-27432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</a:rPr>
                        <a:t>No activity in this period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710345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" lvl="1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CA" sz="18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6. </a:t>
                      </a:r>
                      <a:r>
                        <a:rPr lang="en-CA" sz="1800" b="0" dirty="0" smtClean="0">
                          <a:solidFill>
                            <a:schemeClr val="bg1"/>
                          </a:solidFill>
                        </a:rPr>
                        <a:t>Accreditation revenues 35% of expenditures</a:t>
                      </a:r>
                    </a:p>
                  </a:txBody>
                  <a:tcPr marL="68580" marR="68580" marT="0" marB="0">
                    <a:solidFill>
                      <a:srgbClr val="7FB507"/>
                    </a:solidFill>
                  </a:tcPr>
                </a:tc>
                <a:tc>
                  <a:txBody>
                    <a:bodyPr/>
                    <a:lstStyle/>
                    <a:p>
                      <a:pPr marL="274320" indent="-27432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</a:rPr>
                        <a:t>2022 accreditation revenue 24% of expenditures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US" sz="1800" b="0" dirty="0">
                        <a:solidFill>
                          <a:srgbClr val="0060A8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189053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CA" sz="18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7. </a:t>
                      </a:r>
                      <a:r>
                        <a:rPr lang="en-CA" sz="1800" b="0" dirty="0" smtClean="0">
                          <a:solidFill>
                            <a:schemeClr val="bg1"/>
                          </a:solidFill>
                        </a:rPr>
                        <a:t>International recognition for TAC graduates secured</a:t>
                      </a:r>
                      <a:endParaRPr lang="en-CA" sz="1800" b="0" baseline="300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7FB507"/>
                    </a:solidFill>
                  </a:tcPr>
                </a:tc>
                <a:tc>
                  <a:txBody>
                    <a:bodyPr/>
                    <a:lstStyle/>
                    <a:p>
                      <a:pPr marL="274320" indent="-27432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</a:rPr>
                        <a:t>TAC’s application </a:t>
                      </a:r>
                      <a:r>
                        <a:rPr lang="en-CA" sz="18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</a:rPr>
                        <a:t>is in progress with IEA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6300605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278563"/>
            <a:ext cx="2286000" cy="49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0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-381000" y="-685800"/>
            <a:ext cx="9799036" cy="754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3276600" cy="3276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3308195" cy="326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C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0"/>
            <a:ext cx="7704667" cy="1066800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 smtClean="0">
                <a:solidFill>
                  <a:schemeClr val="bg1"/>
                </a:solidFill>
                <a:latin typeface="+mn-lt"/>
              </a:rPr>
              <a:t>Core Strategies</a:t>
            </a:r>
            <a:endParaRPr lang="en-US" sz="4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278563"/>
            <a:ext cx="2286000" cy="499005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-30480" y="6396568"/>
            <a:ext cx="651934" cy="381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000" b="1" dirty="0" smtClean="0">
                <a:solidFill>
                  <a:srgbClr val="0060A8"/>
                </a:solidFill>
                <a:latin typeface="Calibri" panose="020F0502020204030204" pitchFamily="34" charset="0"/>
              </a:rPr>
              <a:t>3</a:t>
            </a:r>
            <a:endParaRPr lang="en-US" sz="2000" b="1" dirty="0">
              <a:solidFill>
                <a:srgbClr val="0060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719666" y="1379293"/>
            <a:ext cx="7704667" cy="372610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3600" dirty="0" smtClean="0">
                <a:solidFill>
                  <a:srgbClr val="0060A8"/>
                </a:solidFill>
              </a:rPr>
              <a:t>Enhance customer and stakeholder value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600" dirty="0" smtClean="0">
                <a:solidFill>
                  <a:srgbClr val="0060A8"/>
                </a:solidFill>
              </a:rPr>
              <a:t>Strive for operational excellence, rooted in continuous improvement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600" dirty="0" smtClean="0">
                <a:solidFill>
                  <a:srgbClr val="0060A8"/>
                </a:solidFill>
              </a:rPr>
              <a:t>Achieve greater financial sustainability </a:t>
            </a:r>
          </a:p>
        </p:txBody>
      </p:sp>
    </p:spTree>
    <p:extLst>
      <p:ext uri="{BB962C8B-B14F-4D97-AF65-F5344CB8AC3E}">
        <p14:creationId xmlns:p14="http://schemas.microsoft.com/office/powerpoint/2010/main" val="414855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C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0"/>
            <a:ext cx="7704667" cy="1066800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 smtClean="0">
                <a:solidFill>
                  <a:schemeClr val="bg1"/>
                </a:solidFill>
                <a:latin typeface="+mn-lt"/>
              </a:rPr>
              <a:t>Strategic Priorities</a:t>
            </a:r>
            <a:endParaRPr lang="en-US" sz="4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278563"/>
            <a:ext cx="2286000" cy="499005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-30480" y="6396568"/>
            <a:ext cx="651934" cy="381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000" b="1" dirty="0" smtClean="0">
                <a:solidFill>
                  <a:srgbClr val="0060A8"/>
                </a:solidFill>
                <a:latin typeface="Calibri" panose="020F0502020204030204" pitchFamily="34" charset="0"/>
              </a:rPr>
              <a:t>4</a:t>
            </a:r>
            <a:endParaRPr lang="en-US" sz="2000" b="1" dirty="0">
              <a:solidFill>
                <a:srgbClr val="0060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719666" y="1379293"/>
            <a:ext cx="7814734" cy="4488107"/>
          </a:xfrm>
        </p:spPr>
        <p:txBody>
          <a:bodyPr anchor="t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2600" dirty="0">
                <a:solidFill>
                  <a:srgbClr val="0060A8"/>
                </a:solidFill>
              </a:rPr>
              <a:t>Conduct program audits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600" dirty="0" smtClean="0">
                <a:solidFill>
                  <a:srgbClr val="0060A8"/>
                </a:solidFill>
              </a:rPr>
              <a:t>Secure accreditation commitment from institutions/programs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600" dirty="0" smtClean="0">
                <a:solidFill>
                  <a:srgbClr val="0060A8"/>
                </a:solidFill>
              </a:rPr>
              <a:t>Build audit capacity to meet customer demand</a:t>
            </a:r>
            <a:endParaRPr lang="en-CA" sz="2600" dirty="0">
              <a:solidFill>
                <a:srgbClr val="0060A8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sz="2600" dirty="0" smtClean="0">
                <a:solidFill>
                  <a:srgbClr val="0060A8"/>
                </a:solidFill>
              </a:rPr>
              <a:t>Advance Phase 2 of CTS Review Project 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600" dirty="0" smtClean="0">
                <a:solidFill>
                  <a:srgbClr val="0060A8"/>
                </a:solidFill>
              </a:rPr>
              <a:t>Launch TAC 2.0 Initiative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600" dirty="0" smtClean="0">
                <a:solidFill>
                  <a:srgbClr val="0060A8"/>
                </a:solidFill>
              </a:rPr>
              <a:t>Promote value of accreditation to students and industry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600" dirty="0" smtClean="0">
                <a:solidFill>
                  <a:srgbClr val="0060A8"/>
                </a:solidFill>
              </a:rPr>
              <a:t>Enhance </a:t>
            </a:r>
            <a:r>
              <a:rPr lang="en-CA" sz="2600" dirty="0">
                <a:solidFill>
                  <a:srgbClr val="0060A8"/>
                </a:solidFill>
              </a:rPr>
              <a:t>benefits for </a:t>
            </a:r>
            <a:r>
              <a:rPr lang="en-CA" sz="2600" dirty="0" smtClean="0">
                <a:solidFill>
                  <a:srgbClr val="0060A8"/>
                </a:solidFill>
              </a:rPr>
              <a:t>accredited program graduates</a:t>
            </a:r>
            <a:endParaRPr lang="en-CA" sz="2600" dirty="0">
              <a:solidFill>
                <a:srgbClr val="0060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35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C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0"/>
            <a:ext cx="7704667" cy="1066800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 smtClean="0">
                <a:solidFill>
                  <a:schemeClr val="bg1"/>
                </a:solidFill>
                <a:latin typeface="+mn-lt"/>
              </a:rPr>
              <a:t>Key Activities</a:t>
            </a:r>
            <a:endParaRPr lang="en-US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30480" y="6396568"/>
            <a:ext cx="651934" cy="381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000" b="1" dirty="0" smtClean="0">
                <a:solidFill>
                  <a:srgbClr val="0060A8"/>
                </a:solidFill>
                <a:latin typeface="Calibri" panose="020F0502020204030204" pitchFamily="34" charset="0"/>
              </a:rPr>
              <a:t>5</a:t>
            </a:r>
            <a:endParaRPr lang="en-US" sz="2000" b="1" dirty="0">
              <a:solidFill>
                <a:srgbClr val="0060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86927" y="1075266"/>
            <a:ext cx="8370146" cy="60960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CA" sz="2600" dirty="0" smtClean="0">
                <a:solidFill>
                  <a:srgbClr val="0060A8"/>
                </a:solidFill>
              </a:rPr>
              <a:t>1</a:t>
            </a:r>
            <a:r>
              <a:rPr lang="en-CA" sz="3200" dirty="0" smtClean="0">
                <a:solidFill>
                  <a:srgbClr val="0060A8"/>
                </a:solidFill>
              </a:rPr>
              <a:t>. </a:t>
            </a:r>
            <a:r>
              <a:rPr lang="en-CA" sz="5100" dirty="0">
                <a:solidFill>
                  <a:srgbClr val="0060A8"/>
                </a:solidFill>
              </a:rPr>
              <a:t>Conduct program </a:t>
            </a:r>
            <a:r>
              <a:rPr lang="en-CA" sz="5100" dirty="0" smtClean="0">
                <a:solidFill>
                  <a:srgbClr val="0060A8"/>
                </a:solidFill>
              </a:rPr>
              <a:t>audits – programs accredited</a:t>
            </a:r>
            <a:endParaRPr lang="en-CA" sz="5100" dirty="0">
              <a:solidFill>
                <a:srgbClr val="0060A8"/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842122" y="6193428"/>
            <a:ext cx="7692278" cy="494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/>
              <a:buNone/>
            </a:pPr>
            <a:endParaRPr lang="en-US" sz="1200" dirty="0" smtClean="0">
              <a:solidFill>
                <a:srgbClr val="0060A8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391386"/>
              </p:ext>
            </p:extLst>
          </p:nvPr>
        </p:nvGraphicFramePr>
        <p:xfrm>
          <a:off x="295487" y="1702976"/>
          <a:ext cx="8619914" cy="4431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6704">
                  <a:extLst>
                    <a:ext uri="{9D8B030D-6E8A-4147-A177-3AD203B41FA5}">
                      <a16:colId xmlns:a16="http://schemas.microsoft.com/office/drawing/2014/main" val="3318450652"/>
                    </a:ext>
                  </a:extLst>
                </a:gridCol>
                <a:gridCol w="3714209">
                  <a:extLst>
                    <a:ext uri="{9D8B030D-6E8A-4147-A177-3AD203B41FA5}">
                      <a16:colId xmlns:a16="http://schemas.microsoft.com/office/drawing/2014/main" val="1585297469"/>
                    </a:ext>
                  </a:extLst>
                </a:gridCol>
                <a:gridCol w="3429001">
                  <a:extLst>
                    <a:ext uri="{9D8B030D-6E8A-4147-A177-3AD203B41FA5}">
                      <a16:colId xmlns:a16="http://schemas.microsoft.com/office/drawing/2014/main" val="17029135"/>
                    </a:ext>
                  </a:extLst>
                </a:gridCol>
              </a:tblGrid>
              <a:tr h="3024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Educational</a:t>
                      </a:r>
                      <a:r>
                        <a:rPr lang="en-CA" sz="18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Institution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Program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Particulars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6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473306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BCIT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Geomatics Engineering Technology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</a:rPr>
                        <a:t>  April </a:t>
                      </a:r>
                      <a:r>
                        <a:rPr lang="en-US" sz="1600" b="0" i="0" u="none" strike="noStrike" dirty="0">
                          <a:solidFill>
                            <a:srgbClr val="0060A8"/>
                          </a:solidFill>
                          <a:effectLst/>
                          <a:latin typeface="+mn-lt"/>
                        </a:rPr>
                        <a:t>30, 2021 - April 29, 2026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82114942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600" b="0" dirty="0" smtClean="0">
                          <a:latin typeface="+mn-lt"/>
                        </a:rPr>
                        <a:t>Cambrian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Civil Engineering Technology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23, 2021 - April 22, 2026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0769827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Camosun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Mechanical Engineering Technology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17, 2021 - April 16, 2026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0354774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CCNB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Technologie du génie civil – général coop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23, 2021 - June 22, 2026</a:t>
                      </a:r>
                      <a:endParaRPr lang="en-CA" sz="1600" b="0" dirty="0" smtClean="0">
                        <a:solidFill>
                          <a:srgbClr val="0060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7417020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Centennial</a:t>
                      </a:r>
                      <a:endParaRPr lang="en-CA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Architectural Technician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30, 2021 - April 29, 2026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1971811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Centennial</a:t>
                      </a:r>
                      <a:endParaRPr lang="en-CA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Architectural Technology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30, 2021 - April 29, 2026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0836802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CNA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Electronics Engineering Technology (Biomedical)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28, 2021 -</a:t>
                      </a:r>
                      <a:r>
                        <a:rPr lang="en-CA" sz="16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27, 2026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1121683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CNA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Electrical Engineering Technology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28, 2021 -</a:t>
                      </a:r>
                      <a:r>
                        <a:rPr lang="en-CA" sz="16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27, 2026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6204532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CNA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Mechanical Engineering Technology (Manufacturing) Co-op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28, 2021 -</a:t>
                      </a:r>
                      <a:r>
                        <a:rPr lang="en-CA" sz="16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27, 2026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9753954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CNA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Petroleum Engineering Technology (Co-op)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28, 2021 -</a:t>
                      </a:r>
                      <a:r>
                        <a:rPr lang="en-CA" sz="16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27, 2026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2181237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r>
                        <a:rPr lang="en-CA" sz="16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KPU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Environmental Protection Technology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 15, 2022 - August 14, 2027</a:t>
                      </a:r>
                      <a:endParaRPr lang="en-CA" sz="1600" b="0" dirty="0" smtClean="0">
                        <a:solidFill>
                          <a:srgbClr val="0060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0255563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6311420"/>
            <a:ext cx="2286000" cy="49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8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C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0"/>
            <a:ext cx="7704667" cy="1066800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 smtClean="0">
                <a:solidFill>
                  <a:schemeClr val="bg1"/>
                </a:solidFill>
                <a:latin typeface="+mn-lt"/>
              </a:rPr>
              <a:t>Key Activities</a:t>
            </a:r>
            <a:endParaRPr lang="en-US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30480" y="6396568"/>
            <a:ext cx="651934" cy="381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000" b="1" dirty="0" smtClean="0">
                <a:solidFill>
                  <a:srgbClr val="0060A8"/>
                </a:solidFill>
                <a:latin typeface="Calibri" panose="020F0502020204030204" pitchFamily="34" charset="0"/>
              </a:rPr>
              <a:t>5</a:t>
            </a:r>
            <a:endParaRPr lang="en-US" sz="2000" b="1" dirty="0">
              <a:solidFill>
                <a:srgbClr val="0060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01321" y="1039768"/>
            <a:ext cx="8370146" cy="60960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CA" sz="2600" dirty="0" smtClean="0">
                <a:solidFill>
                  <a:srgbClr val="0060A8"/>
                </a:solidFill>
              </a:rPr>
              <a:t>1</a:t>
            </a:r>
            <a:r>
              <a:rPr lang="en-CA" sz="3200" dirty="0" smtClean="0">
                <a:solidFill>
                  <a:srgbClr val="0060A8"/>
                </a:solidFill>
              </a:rPr>
              <a:t>. </a:t>
            </a:r>
            <a:r>
              <a:rPr lang="en-CA" sz="5100" dirty="0">
                <a:solidFill>
                  <a:srgbClr val="0060A8"/>
                </a:solidFill>
              </a:rPr>
              <a:t>Conduct program </a:t>
            </a:r>
            <a:r>
              <a:rPr lang="en-CA" sz="5100" dirty="0" smtClean="0">
                <a:solidFill>
                  <a:srgbClr val="0060A8"/>
                </a:solidFill>
              </a:rPr>
              <a:t>audits – programs accredited</a:t>
            </a:r>
            <a:endParaRPr lang="en-CA" sz="5100" dirty="0">
              <a:solidFill>
                <a:srgbClr val="0060A8"/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842122" y="6193428"/>
            <a:ext cx="7692278" cy="494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/>
              <a:buNone/>
            </a:pPr>
            <a:endParaRPr lang="en-US" sz="1200" dirty="0" smtClean="0">
              <a:solidFill>
                <a:srgbClr val="0060A8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444485"/>
              </p:ext>
            </p:extLst>
          </p:nvPr>
        </p:nvGraphicFramePr>
        <p:xfrm>
          <a:off x="295487" y="1696296"/>
          <a:ext cx="8619914" cy="4091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6704">
                  <a:extLst>
                    <a:ext uri="{9D8B030D-6E8A-4147-A177-3AD203B41FA5}">
                      <a16:colId xmlns:a16="http://schemas.microsoft.com/office/drawing/2014/main" val="3318450652"/>
                    </a:ext>
                  </a:extLst>
                </a:gridCol>
                <a:gridCol w="3714209">
                  <a:extLst>
                    <a:ext uri="{9D8B030D-6E8A-4147-A177-3AD203B41FA5}">
                      <a16:colId xmlns:a16="http://schemas.microsoft.com/office/drawing/2014/main" val="1585297469"/>
                    </a:ext>
                  </a:extLst>
                </a:gridCol>
                <a:gridCol w="3429001">
                  <a:extLst>
                    <a:ext uri="{9D8B030D-6E8A-4147-A177-3AD203B41FA5}">
                      <a16:colId xmlns:a16="http://schemas.microsoft.com/office/drawing/2014/main" val="17029135"/>
                    </a:ext>
                  </a:extLst>
                </a:gridCol>
              </a:tblGrid>
              <a:tr h="3024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Educational</a:t>
                      </a:r>
                      <a:r>
                        <a:rPr lang="en-CA" sz="18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Institution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Program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Particulars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6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473306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</a:rPr>
                        <a:t>NAIT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Instrumentation Engineering Technology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24, 2021 -</a:t>
                      </a:r>
                      <a:r>
                        <a:rPr lang="en-CA" sz="16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23, 2026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1633564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</a:rPr>
                        <a:t>NBCC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Building Engineering Technology; Architectural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10, 2022 - June 9, 2027</a:t>
                      </a:r>
                      <a:endParaRPr lang="en-CA" sz="1600" b="0" dirty="0" smtClean="0">
                        <a:solidFill>
                          <a:srgbClr val="0060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6204532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</a:rPr>
                        <a:t>NBCC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Building Engineering Technology; Building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</a:rPr>
                        <a:t> Systems</a:t>
                      </a:r>
                      <a:endParaRPr lang="en-US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10, 2022 - June 9, 2027</a:t>
                      </a:r>
                      <a:endParaRPr lang="en-CA" sz="1600" b="0" dirty="0" smtClean="0">
                        <a:solidFill>
                          <a:srgbClr val="0060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9753954"/>
                  </a:ext>
                </a:extLst>
              </a:tr>
              <a:tr h="267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</a:rPr>
                        <a:t>NBCC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Building Engineering Technology; Construction Management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10, 2022 - June 9, 2027</a:t>
                      </a:r>
                      <a:endParaRPr lang="en-CA" sz="1600" b="0" dirty="0" smtClean="0">
                        <a:solidFill>
                          <a:srgbClr val="0060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4991762"/>
                  </a:ext>
                </a:extLst>
              </a:tr>
              <a:tr h="267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</a:rPr>
                        <a:t>NBCC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Building Engineering Technology; Structural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a-DK" sz="1600" dirty="0" smtClean="0">
                          <a:solidFill>
                            <a:srgbClr val="0060A8"/>
                          </a:solidFill>
                        </a:rPr>
                        <a:t>June 10, 2022 - June 9, 2027</a:t>
                      </a:r>
                      <a:endParaRPr lang="en-US" sz="1600" dirty="0">
                        <a:solidFill>
                          <a:srgbClr val="0060A8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1440438"/>
                  </a:ext>
                </a:extLst>
              </a:tr>
              <a:tr h="2671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NBCC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Civil Engineering Technology: Highway &amp; Municipal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10, 2022 - June 9, 2027</a:t>
                      </a:r>
                      <a:endParaRPr lang="en-CA" sz="1600" b="0" dirty="0" smtClean="0">
                        <a:solidFill>
                          <a:srgbClr val="0060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6812731"/>
                  </a:ext>
                </a:extLst>
              </a:tr>
              <a:tr h="267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600" b="0" dirty="0" smtClean="0"/>
                        <a:t>RRC Polytech</a:t>
                      </a:r>
                      <a:endParaRPr lang="en-US" sz="1600" b="0" dirty="0"/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Environmental Engineering Technology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1, 2021 - April 30, 2026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0884339"/>
                  </a:ext>
                </a:extLst>
              </a:tr>
              <a:tr h="2671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RRC Polytech</a:t>
                      </a:r>
                      <a:endParaRPr lang="en-CA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Mechanical Engineering Technology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1, 2021 - April 30, 2026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4128974"/>
                  </a:ext>
                </a:extLst>
              </a:tr>
              <a:tr h="2671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RRC Polytech</a:t>
                      </a:r>
                      <a:endParaRPr lang="en-CA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Municipal Engineering Technology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1, 2021 - April 30, 2026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5217144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278563"/>
            <a:ext cx="2286000" cy="49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6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C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0"/>
            <a:ext cx="7704667" cy="1066800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 smtClean="0">
                <a:solidFill>
                  <a:schemeClr val="bg1"/>
                </a:solidFill>
                <a:latin typeface="+mn-lt"/>
              </a:rPr>
              <a:t>Key Activities</a:t>
            </a:r>
            <a:endParaRPr lang="en-US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30480" y="6396568"/>
            <a:ext cx="651934" cy="381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000" b="1" dirty="0" smtClean="0">
                <a:solidFill>
                  <a:srgbClr val="0060A8"/>
                </a:solidFill>
                <a:latin typeface="Calibri" panose="020F0502020204030204" pitchFamily="34" charset="0"/>
              </a:rPr>
              <a:t>5</a:t>
            </a:r>
            <a:endParaRPr lang="en-US" sz="2000" b="1" dirty="0">
              <a:solidFill>
                <a:srgbClr val="0060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01321" y="1039768"/>
            <a:ext cx="8370146" cy="60960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CA" sz="2600" dirty="0" smtClean="0">
                <a:solidFill>
                  <a:srgbClr val="0060A8"/>
                </a:solidFill>
              </a:rPr>
              <a:t>1</a:t>
            </a:r>
            <a:r>
              <a:rPr lang="en-CA" sz="3200" dirty="0" smtClean="0">
                <a:solidFill>
                  <a:srgbClr val="0060A8"/>
                </a:solidFill>
              </a:rPr>
              <a:t>. </a:t>
            </a:r>
            <a:r>
              <a:rPr lang="en-CA" sz="5100" dirty="0">
                <a:solidFill>
                  <a:srgbClr val="0060A8"/>
                </a:solidFill>
              </a:rPr>
              <a:t>Conduct program </a:t>
            </a:r>
            <a:r>
              <a:rPr lang="en-CA" sz="5100" dirty="0" smtClean="0">
                <a:solidFill>
                  <a:srgbClr val="0060A8"/>
                </a:solidFill>
              </a:rPr>
              <a:t>audits – programs accredited</a:t>
            </a:r>
            <a:endParaRPr lang="en-CA" sz="5100" dirty="0">
              <a:solidFill>
                <a:srgbClr val="0060A8"/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842122" y="6193428"/>
            <a:ext cx="7692278" cy="494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/>
              <a:buNone/>
            </a:pPr>
            <a:endParaRPr lang="en-US" sz="1200" dirty="0" smtClean="0">
              <a:solidFill>
                <a:srgbClr val="0060A8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251592"/>
              </p:ext>
            </p:extLst>
          </p:nvPr>
        </p:nvGraphicFramePr>
        <p:xfrm>
          <a:off x="295487" y="1696296"/>
          <a:ext cx="8619914" cy="4196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6704">
                  <a:extLst>
                    <a:ext uri="{9D8B030D-6E8A-4147-A177-3AD203B41FA5}">
                      <a16:colId xmlns:a16="http://schemas.microsoft.com/office/drawing/2014/main" val="3318450652"/>
                    </a:ext>
                  </a:extLst>
                </a:gridCol>
                <a:gridCol w="3714209">
                  <a:extLst>
                    <a:ext uri="{9D8B030D-6E8A-4147-A177-3AD203B41FA5}">
                      <a16:colId xmlns:a16="http://schemas.microsoft.com/office/drawing/2014/main" val="1585297469"/>
                    </a:ext>
                  </a:extLst>
                </a:gridCol>
                <a:gridCol w="3429001">
                  <a:extLst>
                    <a:ext uri="{9D8B030D-6E8A-4147-A177-3AD203B41FA5}">
                      <a16:colId xmlns:a16="http://schemas.microsoft.com/office/drawing/2014/main" val="17029135"/>
                    </a:ext>
                  </a:extLst>
                </a:gridCol>
              </a:tblGrid>
              <a:tr h="3024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Educational</a:t>
                      </a:r>
                      <a:r>
                        <a:rPr lang="en-CA" sz="18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Institution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Program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Particulars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6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473306"/>
                  </a:ext>
                </a:extLst>
              </a:tr>
              <a:tr h="422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</a:rPr>
                        <a:t>SAIT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Geomatics Engineering Technology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30, 2021 - April 29, 2026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6204532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r>
                        <a:rPr lang="en-CA" sz="1600" b="0" dirty="0" smtClean="0">
                          <a:solidFill>
                            <a:schemeClr val="bg1"/>
                          </a:solidFill>
                        </a:rPr>
                        <a:t>SAIT</a:t>
                      </a:r>
                      <a:endParaRPr lang="en-US" sz="1600" dirty="0"/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Petroleum Engineering Technology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30, 2021 - April 29, 2026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9753954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600" b="0" dirty="0" smtClean="0"/>
                        <a:t>Sask Poly</a:t>
                      </a:r>
                      <a:endParaRPr lang="en-US" sz="1600" b="0" dirty="0"/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Architectural Technologies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26, 2021 - April 25, 2026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0240076"/>
                  </a:ext>
                </a:extLst>
              </a:tr>
              <a:tr h="3094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</a:rPr>
                        <a:t>Sask</a:t>
                      </a: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</a:rPr>
                        <a:t> Poly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Civil Engineering Technologies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30, 2021 - April 29, 2026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4991762"/>
                  </a:ext>
                </a:extLst>
              </a:tr>
              <a:tr h="2671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</a:rPr>
                        <a:t>Sask</a:t>
                      </a: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</a:rPr>
                        <a:t> Poly</a:t>
                      </a:r>
                      <a:endParaRPr lang="en-US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 smtClean="0">
                          <a:solidFill>
                            <a:schemeClr val="bg1"/>
                          </a:solidFill>
                        </a:rPr>
                        <a:t>Engineering Design and Drafting Technology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26, 2021 - April 25, 2026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151593"/>
                  </a:ext>
                </a:extLst>
              </a:tr>
              <a:tr h="2671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Sask Poly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Environmental Engineering Technology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rgbClr val="0060A8"/>
                          </a:solidFill>
                        </a:rPr>
                        <a:t>April 30, 2021 - April 29, 2026</a:t>
                      </a:r>
                      <a:endParaRPr lang="en-US" sz="1600" dirty="0">
                        <a:solidFill>
                          <a:srgbClr val="0060A8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1440438"/>
                  </a:ext>
                </a:extLst>
              </a:tr>
              <a:tr h="2671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Selkirk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Forest Technology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rgbClr val="0060A8"/>
                          </a:solidFill>
                        </a:rPr>
                        <a:t>April 21, 2021 - April 20, 2026</a:t>
                      </a:r>
                      <a:endParaRPr lang="en-US" sz="1600" dirty="0">
                        <a:solidFill>
                          <a:srgbClr val="0060A8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6823024"/>
                  </a:ext>
                </a:extLst>
              </a:tr>
              <a:tr h="2671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Selkirk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Recreation, Fish and Wildlife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60A8"/>
                          </a:solidFill>
                        </a:rPr>
                        <a:t>April 21, 2021 - April 20, 2026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9777887"/>
                  </a:ext>
                </a:extLst>
              </a:tr>
              <a:tr h="2671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Selkirk</a:t>
                      </a:r>
                      <a:endParaRPr lang="en-CA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Environmental Planning Technology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60A8"/>
                          </a:solidFill>
                        </a:rPr>
                        <a:t>April 21, 2021 - April 20, 2026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8687926"/>
                  </a:ext>
                </a:extLst>
              </a:tr>
              <a:tr h="267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600" b="0" dirty="0" smtClean="0"/>
                        <a:t>VCC</a:t>
                      </a:r>
                      <a:endParaRPr lang="en-US" sz="1600" b="0" dirty="0"/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CAD and BIM Technician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rgbClr val="0060A8"/>
                          </a:solidFill>
                        </a:rPr>
                        <a:t>April 10, 2020 -</a:t>
                      </a:r>
                      <a:r>
                        <a:rPr lang="en-US" sz="1600" baseline="0" dirty="0" smtClean="0">
                          <a:solidFill>
                            <a:srgbClr val="0060A8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60A8"/>
                          </a:solidFill>
                        </a:rPr>
                        <a:t>April 9, 2025</a:t>
                      </a:r>
                      <a:endParaRPr lang="en-US" sz="1600" dirty="0">
                        <a:solidFill>
                          <a:srgbClr val="0060A8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2560890"/>
                  </a:ext>
                </a:extLst>
              </a:tr>
              <a:tr h="2671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VIU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Forest Resources Technology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rgbClr val="0060A8"/>
                          </a:solidFill>
                        </a:rPr>
                        <a:t>April 28, 2021 - April 27, 2026</a:t>
                      </a:r>
                      <a:endParaRPr lang="en-US" sz="1600" dirty="0">
                        <a:solidFill>
                          <a:srgbClr val="0060A8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0569275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278563"/>
            <a:ext cx="2286000" cy="49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1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C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0"/>
            <a:ext cx="7704667" cy="1066800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 smtClean="0">
                <a:solidFill>
                  <a:schemeClr val="bg1"/>
                </a:solidFill>
                <a:latin typeface="+mn-lt"/>
              </a:rPr>
              <a:t>Key Activities</a:t>
            </a:r>
            <a:endParaRPr lang="en-US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30480" y="6396568"/>
            <a:ext cx="651934" cy="381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000" b="1" dirty="0" smtClean="0">
                <a:solidFill>
                  <a:srgbClr val="0060A8"/>
                </a:solidFill>
                <a:latin typeface="Calibri" panose="020F0502020204030204" pitchFamily="34" charset="0"/>
              </a:rPr>
              <a:t>6</a:t>
            </a:r>
            <a:endParaRPr lang="en-US" sz="2000" b="1" dirty="0">
              <a:solidFill>
                <a:srgbClr val="0060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704694" y="1038922"/>
            <a:ext cx="7967134" cy="533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600" dirty="0" smtClean="0">
                <a:solidFill>
                  <a:srgbClr val="0060A8"/>
                </a:solidFill>
              </a:rPr>
              <a:t>1</a:t>
            </a:r>
            <a:r>
              <a:rPr lang="en-CA" sz="3200" dirty="0" smtClean="0">
                <a:solidFill>
                  <a:srgbClr val="0060A8"/>
                </a:solidFill>
              </a:rPr>
              <a:t>. </a:t>
            </a:r>
            <a:r>
              <a:rPr lang="en-CA" sz="3500" dirty="0">
                <a:solidFill>
                  <a:srgbClr val="0060A8"/>
                </a:solidFill>
              </a:rPr>
              <a:t>Conduct program </a:t>
            </a:r>
            <a:r>
              <a:rPr lang="en-CA" sz="3500" dirty="0" smtClean="0">
                <a:solidFill>
                  <a:srgbClr val="0060A8"/>
                </a:solidFill>
              </a:rPr>
              <a:t>audits – audit in progress</a:t>
            </a:r>
            <a:endParaRPr lang="en-CA" sz="2200" dirty="0">
              <a:solidFill>
                <a:srgbClr val="0060A8"/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842122" y="6193428"/>
            <a:ext cx="7692278" cy="494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/>
              <a:buNone/>
            </a:pPr>
            <a:endParaRPr lang="en-US" sz="1200" dirty="0" smtClean="0">
              <a:solidFill>
                <a:srgbClr val="0060A8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18271"/>
              </p:ext>
            </p:extLst>
          </p:nvPr>
        </p:nvGraphicFramePr>
        <p:xfrm>
          <a:off x="370416" y="1597040"/>
          <a:ext cx="8403167" cy="4625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6567">
                  <a:extLst>
                    <a:ext uri="{9D8B030D-6E8A-4147-A177-3AD203B41FA5}">
                      <a16:colId xmlns:a16="http://schemas.microsoft.com/office/drawing/2014/main" val="3318450652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585297469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17029135"/>
                    </a:ext>
                  </a:extLst>
                </a:gridCol>
              </a:tblGrid>
              <a:tr h="302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Educational</a:t>
                      </a:r>
                      <a:r>
                        <a:rPr lang="en-CA" sz="18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Institution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Program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Particulars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6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473306"/>
                  </a:ext>
                </a:extLst>
              </a:tr>
              <a:tr h="2671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Centennial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Biotechnology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Site visit conducted Nov 10, program to be accredited in 2023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1127351"/>
                  </a:ext>
                </a:extLst>
              </a:tr>
              <a:tr h="2671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Centennial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Biotechnology -</a:t>
                      </a: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Advanced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Site visit conducted Nov 10, program to be accredited in 2023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0428671"/>
                  </a:ext>
                </a:extLst>
              </a:tr>
              <a:tr h="2671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CNA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Civil Engineering Technology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Site visit conducted Nov 18, program to be accredited in 2023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4627572"/>
                  </a:ext>
                </a:extLst>
              </a:tr>
              <a:tr h="2671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CNA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Chemical Process Engineering Technology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Site visit conducted Nov 24, program to be accredited in 2023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0474528"/>
                  </a:ext>
                </a:extLst>
              </a:tr>
              <a:tr h="2671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CNA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Electronic Systems Engineering Technology (Co-op)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Site visit conducted Nov 29, program to be accredited in 2023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9459674"/>
                  </a:ext>
                </a:extLst>
              </a:tr>
              <a:tr h="2671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CNA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Geomatics/Surveying</a:t>
                      </a: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Engineering Technology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Site visit conducted Nov 22, program to be accredited in 2023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2073756"/>
                  </a:ext>
                </a:extLst>
              </a:tr>
              <a:tr h="2671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NAIT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Geomatics Engineering Technology 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not accredited, audit ongoing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1945442"/>
                  </a:ext>
                </a:extLst>
              </a:tr>
              <a:tr h="2671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NBCC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Welding Technology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not accredited, audit ongoing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2605669"/>
                  </a:ext>
                </a:extLst>
              </a:tr>
              <a:tr h="2671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Holland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Electronics Engineering</a:t>
                      </a: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Technology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not accredited, audit ongoing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3478325"/>
                  </a:ext>
                </a:extLst>
              </a:tr>
              <a:tr h="2671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Holland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Computer Networking</a:t>
                      </a: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Technology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not accredited, audit ongoing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7233136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344068"/>
            <a:ext cx="2286000" cy="49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04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C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0"/>
            <a:ext cx="7704667" cy="1066800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 smtClean="0">
                <a:solidFill>
                  <a:schemeClr val="bg1"/>
                </a:solidFill>
                <a:latin typeface="+mn-lt"/>
              </a:rPr>
              <a:t>Key Activities</a:t>
            </a:r>
            <a:endParaRPr lang="en-US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30480" y="6396568"/>
            <a:ext cx="651934" cy="381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000" b="1" dirty="0" smtClean="0">
                <a:solidFill>
                  <a:srgbClr val="0060A8"/>
                </a:solidFill>
                <a:latin typeface="Calibri" panose="020F0502020204030204" pitchFamily="34" charset="0"/>
              </a:rPr>
              <a:t>6</a:t>
            </a:r>
            <a:endParaRPr lang="en-US" sz="2000" b="1" dirty="0">
              <a:solidFill>
                <a:srgbClr val="0060A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704694" y="1038922"/>
            <a:ext cx="7967134" cy="533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600" dirty="0" smtClean="0">
                <a:solidFill>
                  <a:srgbClr val="0060A8"/>
                </a:solidFill>
              </a:rPr>
              <a:t>1</a:t>
            </a:r>
            <a:r>
              <a:rPr lang="en-CA" sz="3200" dirty="0" smtClean="0">
                <a:solidFill>
                  <a:srgbClr val="0060A8"/>
                </a:solidFill>
              </a:rPr>
              <a:t>. </a:t>
            </a:r>
            <a:r>
              <a:rPr lang="en-CA" sz="3500" dirty="0">
                <a:solidFill>
                  <a:srgbClr val="0060A8"/>
                </a:solidFill>
              </a:rPr>
              <a:t>Conduct program </a:t>
            </a:r>
            <a:r>
              <a:rPr lang="en-CA" sz="3500" dirty="0" smtClean="0">
                <a:solidFill>
                  <a:srgbClr val="0060A8"/>
                </a:solidFill>
              </a:rPr>
              <a:t>audits – audit in progress</a:t>
            </a:r>
            <a:endParaRPr lang="en-CA" sz="2200" dirty="0">
              <a:solidFill>
                <a:srgbClr val="0060A8"/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842122" y="6193428"/>
            <a:ext cx="7692278" cy="494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/>
              <a:buNone/>
            </a:pPr>
            <a:endParaRPr lang="en-US" sz="1200" dirty="0" smtClean="0">
              <a:solidFill>
                <a:srgbClr val="0060A8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371756"/>
              </p:ext>
            </p:extLst>
          </p:nvPr>
        </p:nvGraphicFramePr>
        <p:xfrm>
          <a:off x="370416" y="1588225"/>
          <a:ext cx="8403167" cy="4358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6567">
                  <a:extLst>
                    <a:ext uri="{9D8B030D-6E8A-4147-A177-3AD203B41FA5}">
                      <a16:colId xmlns:a16="http://schemas.microsoft.com/office/drawing/2014/main" val="3318450652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585297469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17029135"/>
                    </a:ext>
                  </a:extLst>
                </a:gridCol>
              </a:tblGrid>
              <a:tr h="302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Educational</a:t>
                      </a:r>
                      <a:r>
                        <a:rPr lang="en-CA" sz="18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Institution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Program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Particulars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6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473306"/>
                  </a:ext>
                </a:extLst>
              </a:tr>
              <a:tr h="2671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Holland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Construction Technology and Management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Site visit</a:t>
                      </a:r>
                      <a:r>
                        <a:rPr lang="en-CA" sz="16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conducted Nov 15, audit ongoing  </a:t>
                      </a:r>
                      <a:endParaRPr lang="en-CA" sz="1600" b="0" dirty="0" smtClean="0">
                        <a:solidFill>
                          <a:srgbClr val="0060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600" b="0" baseline="0" dirty="0" smtClean="0">
                        <a:solidFill>
                          <a:srgbClr val="0060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1870796"/>
                  </a:ext>
                </a:extLst>
              </a:tr>
              <a:tr h="2671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Holland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Architectural Technology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Site visit conducted Nov 16, program to be accredited in 2023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256416"/>
                  </a:ext>
                </a:extLst>
              </a:tr>
              <a:tr h="2671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NAIT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Computer Engineering Technology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Site visit</a:t>
                      </a:r>
                      <a:r>
                        <a:rPr lang="en-CA" sz="16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conducted Nov 28, audit ongoing  </a:t>
                      </a:r>
                      <a:endParaRPr lang="en-CA" sz="1600" b="0" dirty="0" smtClean="0">
                        <a:solidFill>
                          <a:srgbClr val="0060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3334406"/>
                  </a:ext>
                </a:extLst>
              </a:tr>
              <a:tr h="2671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Medicine Hat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Built Environment Engineering Technology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Site visit</a:t>
                      </a:r>
                      <a:r>
                        <a:rPr lang="en-CA" sz="16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conducted May 26, audit ongoing  </a:t>
                      </a:r>
                      <a:endParaRPr lang="en-CA" sz="1600" b="0" dirty="0" smtClean="0">
                        <a:solidFill>
                          <a:srgbClr val="0060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3990733"/>
                  </a:ext>
                </a:extLst>
              </a:tr>
              <a:tr h="2671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NSCC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Electrical Engineering</a:t>
                      </a: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Technology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Site visit conducted Oct 11, not accredited, audit ongoing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1153847"/>
                  </a:ext>
                </a:extLst>
              </a:tr>
              <a:tr h="2671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NSCC 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Mechanical Engineering</a:t>
                      </a: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Technology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Site visit conducted Oct 13,</a:t>
                      </a:r>
                      <a:r>
                        <a:rPr lang="en-CA" sz="16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audit ongoing</a:t>
                      </a:r>
                      <a:endParaRPr lang="en-CA" sz="1600" b="0" dirty="0" smtClean="0">
                        <a:solidFill>
                          <a:srgbClr val="0060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6917660"/>
                  </a:ext>
                </a:extLst>
              </a:tr>
              <a:tr h="2671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NSCC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Civil Engineering</a:t>
                      </a: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Technology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Site visit conducted Oct 18, not accredited, audit ongoing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7208054"/>
                  </a:ext>
                </a:extLst>
              </a:tr>
              <a:tr h="2671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NSCC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Electronic Engineering</a:t>
                      </a:r>
                      <a:r>
                        <a:rPr lang="en-CA" sz="16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Technology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Site visit conducted Oct 20,</a:t>
                      </a:r>
                      <a:r>
                        <a:rPr lang="en-CA" sz="16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audit ongoing</a:t>
                      </a:r>
                      <a:endParaRPr lang="en-CA" sz="1600" b="0" dirty="0" smtClean="0">
                        <a:solidFill>
                          <a:srgbClr val="0060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2897440"/>
                  </a:ext>
                </a:extLst>
              </a:tr>
              <a:tr h="2671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NSCC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Environmental Engineering Technology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Site visit conducted Oct 25,</a:t>
                      </a:r>
                      <a:r>
                        <a:rPr lang="en-CA" sz="1600" b="0" baseline="0" dirty="0" smtClean="0">
                          <a:solidFill>
                            <a:srgbClr val="0060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audit ongoing</a:t>
                      </a:r>
                      <a:endParaRPr lang="en-CA" sz="1600" b="0" dirty="0" smtClean="0">
                        <a:solidFill>
                          <a:srgbClr val="0060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5178890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90" y="6191223"/>
            <a:ext cx="2286000" cy="49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846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Custom 5">
      <a:dk1>
        <a:srgbClr val="5EAF0D"/>
      </a:dk1>
      <a:lt1>
        <a:sysClr val="window" lastClr="FFFFFF"/>
      </a:lt1>
      <a:dk2>
        <a:srgbClr val="7FB507"/>
      </a:dk2>
      <a:lt2>
        <a:srgbClr val="EBEBEB"/>
      </a:lt2>
      <a:accent1>
        <a:srgbClr val="30ACEC"/>
      </a:accent1>
      <a:accent2>
        <a:srgbClr val="72B20A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21456</TotalTime>
  <Words>2045</Words>
  <Application>Microsoft Office PowerPoint</Application>
  <PresentationFormat>On-screen Show (4:3)</PresentationFormat>
  <Paragraphs>507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Corbel</vt:lpstr>
      <vt:lpstr>Times New Roman</vt:lpstr>
      <vt:lpstr>Wingdings</vt:lpstr>
      <vt:lpstr>Parallax</vt:lpstr>
      <vt:lpstr>Accreditation Webinar</vt:lpstr>
      <vt:lpstr>Highlights</vt:lpstr>
      <vt:lpstr>Core Strategies</vt:lpstr>
      <vt:lpstr>Strategic Priorities</vt:lpstr>
      <vt:lpstr>Key Activities</vt:lpstr>
      <vt:lpstr>Key Activities</vt:lpstr>
      <vt:lpstr>Key Activities</vt:lpstr>
      <vt:lpstr>Key Activities</vt:lpstr>
      <vt:lpstr>Key Activities</vt:lpstr>
      <vt:lpstr>Key Activities</vt:lpstr>
      <vt:lpstr>Key Activities</vt:lpstr>
      <vt:lpstr>Key Activities</vt:lpstr>
      <vt:lpstr>Key Activities</vt:lpstr>
      <vt:lpstr>Key Activities</vt:lpstr>
      <vt:lpstr>Key Activities</vt:lpstr>
      <vt:lpstr>Key Activities</vt:lpstr>
      <vt:lpstr>Key Activities</vt:lpstr>
      <vt:lpstr>Key Activities</vt:lpstr>
      <vt:lpstr>Key Activities</vt:lpstr>
      <vt:lpstr>Key Activities</vt:lpstr>
      <vt:lpstr>Key Activities</vt:lpstr>
      <vt:lpstr>Key Performance Indicators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ACCREDITATION  CANADA</dc:title>
  <dc:creator>Sam DiGiandomenico</dc:creator>
  <cp:lastModifiedBy>Shauna Wright</cp:lastModifiedBy>
  <cp:revision>871</cp:revision>
  <cp:lastPrinted>2019-10-11T21:04:43Z</cp:lastPrinted>
  <dcterms:created xsi:type="dcterms:W3CDTF">2015-10-16T00:44:08Z</dcterms:created>
  <dcterms:modified xsi:type="dcterms:W3CDTF">2023-02-13T17:55:57Z</dcterms:modified>
</cp:coreProperties>
</file>